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1"/>
  </p:sldMasterIdLst>
  <p:notesMasterIdLst>
    <p:notesMasterId r:id="rId39"/>
  </p:notesMasterIdLst>
  <p:handoutMasterIdLst>
    <p:handoutMasterId r:id="rId40"/>
  </p:handoutMasterIdLst>
  <p:sldIdLst>
    <p:sldId id="377" r:id="rId2"/>
    <p:sldId id="691" r:id="rId3"/>
    <p:sldId id="492" r:id="rId4"/>
    <p:sldId id="692" r:id="rId5"/>
    <p:sldId id="667" r:id="rId6"/>
    <p:sldId id="694" r:id="rId7"/>
    <p:sldId id="588" r:id="rId8"/>
    <p:sldId id="623" r:id="rId9"/>
    <p:sldId id="517" r:id="rId10"/>
    <p:sldId id="518" r:id="rId11"/>
    <p:sldId id="701" r:id="rId12"/>
    <p:sldId id="695" r:id="rId13"/>
    <p:sldId id="626" r:id="rId14"/>
    <p:sldId id="698" r:id="rId15"/>
    <p:sldId id="699" r:id="rId16"/>
    <p:sldId id="697" r:id="rId17"/>
    <p:sldId id="631" r:id="rId18"/>
    <p:sldId id="632" r:id="rId19"/>
    <p:sldId id="633" r:id="rId20"/>
    <p:sldId id="634" r:id="rId21"/>
    <p:sldId id="635" r:id="rId22"/>
    <p:sldId id="636" r:id="rId23"/>
    <p:sldId id="637" r:id="rId24"/>
    <p:sldId id="638" r:id="rId25"/>
    <p:sldId id="639" r:id="rId26"/>
    <p:sldId id="640" r:id="rId27"/>
    <p:sldId id="641" r:id="rId28"/>
    <p:sldId id="643" r:id="rId29"/>
    <p:sldId id="644" r:id="rId30"/>
    <p:sldId id="645" r:id="rId31"/>
    <p:sldId id="647" r:id="rId32"/>
    <p:sldId id="648" r:id="rId33"/>
    <p:sldId id="649" r:id="rId34"/>
    <p:sldId id="650" r:id="rId35"/>
    <p:sldId id="693" r:id="rId36"/>
    <p:sldId id="577" r:id="rId37"/>
    <p:sldId id="700" r:id="rId38"/>
  </p:sldIdLst>
  <p:sldSz cx="9144000" cy="6858000" type="screen4x3"/>
  <p:notesSz cx="6797675" cy="9928225"/>
  <p:defaultTextStyle>
    <a:defPPr>
      <a:defRPr lang="de-CH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1A15"/>
    <a:srgbClr val="F3E4D7"/>
    <a:srgbClr val="EEE4DC"/>
    <a:srgbClr val="FFFFCC"/>
    <a:srgbClr val="DF2046"/>
    <a:srgbClr val="006600"/>
    <a:srgbClr val="ED181E"/>
    <a:srgbClr val="F0F5FD"/>
    <a:srgbClr val="E8F0F8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2547" autoAdjust="0"/>
  </p:normalViewPr>
  <p:slideViewPr>
    <p:cSldViewPr>
      <p:cViewPr>
        <p:scale>
          <a:sx n="66" d="100"/>
          <a:sy n="66" d="100"/>
        </p:scale>
        <p:origin x="942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2" d="100"/>
        <a:sy n="112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32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adb.intra.admin.ch\SWISSTOPO$\Appl\DATA\PROD\lg\Projekte\GeoQuat\001_TPs\001_Visp\006_GIS_3D\ISATIS\output\Baugrund_Klasse\VISP_SPT_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4.5495302486482474E-2"/>
          <c:y val="3.7076636351856603E-2"/>
          <c:w val="0.74533640489069231"/>
          <c:h val="0.90246486646235213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Sheet4!$J$2</c:f>
              <c:strCache>
                <c:ptCount val="1"/>
                <c:pt idx="0">
                  <c:v>Bachschuttablagerung_Gamsa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noFill/>
              </a:ln>
              <a:effectLst/>
            </c:spPr>
          </c:marker>
          <c:xVal>
            <c:numRef>
              <c:f>Sheet4!$G$2:$G$42</c:f>
              <c:numCache>
                <c:formatCode>General</c:formatCode>
                <c:ptCount val="41"/>
                <c:pt idx="0">
                  <c:v>125</c:v>
                </c:pt>
                <c:pt idx="1">
                  <c:v>125</c:v>
                </c:pt>
                <c:pt idx="2">
                  <c:v>118</c:v>
                </c:pt>
                <c:pt idx="3">
                  <c:v>110</c:v>
                </c:pt>
                <c:pt idx="4">
                  <c:v>110</c:v>
                </c:pt>
                <c:pt idx="5">
                  <c:v>101</c:v>
                </c:pt>
                <c:pt idx="6">
                  <c:v>100</c:v>
                </c:pt>
                <c:pt idx="7">
                  <c:v>100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95</c:v>
                </c:pt>
                <c:pt idx="13">
                  <c:v>86</c:v>
                </c:pt>
                <c:pt idx="14">
                  <c:v>83</c:v>
                </c:pt>
                <c:pt idx="15">
                  <c:v>80</c:v>
                </c:pt>
                <c:pt idx="16">
                  <c:v>78</c:v>
                </c:pt>
                <c:pt idx="17">
                  <c:v>62</c:v>
                </c:pt>
                <c:pt idx="18">
                  <c:v>62</c:v>
                </c:pt>
                <c:pt idx="19">
                  <c:v>55</c:v>
                </c:pt>
                <c:pt idx="20">
                  <c:v>55</c:v>
                </c:pt>
                <c:pt idx="21">
                  <c:v>52</c:v>
                </c:pt>
                <c:pt idx="22">
                  <c:v>50</c:v>
                </c:pt>
                <c:pt idx="23">
                  <c:v>49</c:v>
                </c:pt>
                <c:pt idx="24">
                  <c:v>46</c:v>
                </c:pt>
                <c:pt idx="25">
                  <c:v>45</c:v>
                </c:pt>
                <c:pt idx="26">
                  <c:v>35</c:v>
                </c:pt>
                <c:pt idx="27">
                  <c:v>32</c:v>
                </c:pt>
                <c:pt idx="28">
                  <c:v>31</c:v>
                </c:pt>
                <c:pt idx="29">
                  <c:v>30</c:v>
                </c:pt>
                <c:pt idx="30">
                  <c:v>27</c:v>
                </c:pt>
                <c:pt idx="31">
                  <c:v>20</c:v>
                </c:pt>
                <c:pt idx="32">
                  <c:v>20</c:v>
                </c:pt>
                <c:pt idx="33">
                  <c:v>15</c:v>
                </c:pt>
                <c:pt idx="34">
                  <c:v>15</c:v>
                </c:pt>
                <c:pt idx="35">
                  <c:v>13</c:v>
                </c:pt>
                <c:pt idx="36">
                  <c:v>9</c:v>
                </c:pt>
                <c:pt idx="37">
                  <c:v>8</c:v>
                </c:pt>
                <c:pt idx="38">
                  <c:v>7</c:v>
                </c:pt>
                <c:pt idx="39">
                  <c:v>7</c:v>
                </c:pt>
                <c:pt idx="40">
                  <c:v>5</c:v>
                </c:pt>
              </c:numCache>
            </c:numRef>
          </c:xVal>
          <c:yVal>
            <c:numRef>
              <c:f>Sheet4!$F$2:$F$42</c:f>
              <c:numCache>
                <c:formatCode>General</c:formatCode>
                <c:ptCount val="41"/>
                <c:pt idx="0">
                  <c:v>6.5999999999999899</c:v>
                </c:pt>
                <c:pt idx="1">
                  <c:v>12.5</c:v>
                </c:pt>
                <c:pt idx="2">
                  <c:v>6.5</c:v>
                </c:pt>
                <c:pt idx="3">
                  <c:v>15.3</c:v>
                </c:pt>
                <c:pt idx="4">
                  <c:v>12.1999999999999</c:v>
                </c:pt>
                <c:pt idx="5">
                  <c:v>4.7999999999999901</c:v>
                </c:pt>
                <c:pt idx="6">
                  <c:v>8.9</c:v>
                </c:pt>
                <c:pt idx="7">
                  <c:v>3.2</c:v>
                </c:pt>
                <c:pt idx="8">
                  <c:v>9</c:v>
                </c:pt>
                <c:pt idx="9">
                  <c:v>12.5</c:v>
                </c:pt>
                <c:pt idx="10">
                  <c:v>8.5</c:v>
                </c:pt>
                <c:pt idx="11">
                  <c:v>14.1999999999999</c:v>
                </c:pt>
                <c:pt idx="12">
                  <c:v>3.5</c:v>
                </c:pt>
                <c:pt idx="13">
                  <c:v>15.3</c:v>
                </c:pt>
                <c:pt idx="14">
                  <c:v>10.9</c:v>
                </c:pt>
                <c:pt idx="15">
                  <c:v>3.5</c:v>
                </c:pt>
                <c:pt idx="16">
                  <c:v>15.15</c:v>
                </c:pt>
                <c:pt idx="17">
                  <c:v>7.9</c:v>
                </c:pt>
                <c:pt idx="18">
                  <c:v>3</c:v>
                </c:pt>
                <c:pt idx="19">
                  <c:v>6.5</c:v>
                </c:pt>
                <c:pt idx="20">
                  <c:v>3.6</c:v>
                </c:pt>
                <c:pt idx="21">
                  <c:v>20</c:v>
                </c:pt>
                <c:pt idx="22">
                  <c:v>3.6</c:v>
                </c:pt>
                <c:pt idx="23">
                  <c:v>12</c:v>
                </c:pt>
                <c:pt idx="24">
                  <c:v>14</c:v>
                </c:pt>
                <c:pt idx="25">
                  <c:v>10</c:v>
                </c:pt>
                <c:pt idx="26">
                  <c:v>8.8000000000000007</c:v>
                </c:pt>
                <c:pt idx="27">
                  <c:v>18</c:v>
                </c:pt>
                <c:pt idx="28">
                  <c:v>13.9</c:v>
                </c:pt>
                <c:pt idx="29">
                  <c:v>16</c:v>
                </c:pt>
                <c:pt idx="30">
                  <c:v>11.6</c:v>
                </c:pt>
                <c:pt idx="31">
                  <c:v>11.6999999999999</c:v>
                </c:pt>
                <c:pt idx="32">
                  <c:v>10.3</c:v>
                </c:pt>
                <c:pt idx="33">
                  <c:v>3.6</c:v>
                </c:pt>
                <c:pt idx="34">
                  <c:v>10</c:v>
                </c:pt>
                <c:pt idx="35">
                  <c:v>7.2999999999999901</c:v>
                </c:pt>
                <c:pt idx="36">
                  <c:v>8</c:v>
                </c:pt>
                <c:pt idx="37">
                  <c:v>12</c:v>
                </c:pt>
                <c:pt idx="38">
                  <c:v>7.2</c:v>
                </c:pt>
                <c:pt idx="39">
                  <c:v>16.399999999999899</c:v>
                </c:pt>
                <c:pt idx="40">
                  <c:v>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CB3-4756-BB14-A73F37EFD047}"/>
            </c:ext>
          </c:extLst>
        </c:ser>
        <c:ser>
          <c:idx val="1"/>
          <c:order val="1"/>
          <c:tx>
            <c:strRef>
              <c:f>Sheet4!$J$43</c:f>
              <c:strCache>
                <c:ptCount val="1"/>
                <c:pt idx="0">
                  <c:v>Bachschuttablagerung_Saltina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60000"/>
                  <a:lumOff val="40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Sheet4!$G$43:$G$61</c:f>
              <c:numCache>
                <c:formatCode>General</c:formatCode>
                <c:ptCount val="19"/>
                <c:pt idx="0">
                  <c:v>125</c:v>
                </c:pt>
                <c:pt idx="1">
                  <c:v>99</c:v>
                </c:pt>
                <c:pt idx="2">
                  <c:v>69</c:v>
                </c:pt>
                <c:pt idx="3">
                  <c:v>65</c:v>
                </c:pt>
                <c:pt idx="4">
                  <c:v>61</c:v>
                </c:pt>
                <c:pt idx="5">
                  <c:v>51</c:v>
                </c:pt>
                <c:pt idx="6">
                  <c:v>51</c:v>
                </c:pt>
                <c:pt idx="7">
                  <c:v>46</c:v>
                </c:pt>
                <c:pt idx="8">
                  <c:v>44</c:v>
                </c:pt>
                <c:pt idx="9">
                  <c:v>44</c:v>
                </c:pt>
                <c:pt idx="10">
                  <c:v>44</c:v>
                </c:pt>
                <c:pt idx="11">
                  <c:v>39</c:v>
                </c:pt>
                <c:pt idx="12">
                  <c:v>38</c:v>
                </c:pt>
                <c:pt idx="13">
                  <c:v>36</c:v>
                </c:pt>
                <c:pt idx="14">
                  <c:v>36</c:v>
                </c:pt>
                <c:pt idx="15">
                  <c:v>28</c:v>
                </c:pt>
                <c:pt idx="16">
                  <c:v>26</c:v>
                </c:pt>
                <c:pt idx="17">
                  <c:v>22</c:v>
                </c:pt>
                <c:pt idx="18">
                  <c:v>17</c:v>
                </c:pt>
              </c:numCache>
            </c:numRef>
          </c:xVal>
          <c:yVal>
            <c:numRef>
              <c:f>Sheet4!$F$43:$F$61</c:f>
              <c:numCache>
                <c:formatCode>General</c:formatCode>
                <c:ptCount val="19"/>
                <c:pt idx="0">
                  <c:v>15.65</c:v>
                </c:pt>
                <c:pt idx="1">
                  <c:v>12.4</c:v>
                </c:pt>
                <c:pt idx="2">
                  <c:v>17.5</c:v>
                </c:pt>
                <c:pt idx="3">
                  <c:v>9.1999999999999904</c:v>
                </c:pt>
                <c:pt idx="4">
                  <c:v>7.5999999999999899</c:v>
                </c:pt>
                <c:pt idx="5">
                  <c:v>4.4000000000000004</c:v>
                </c:pt>
                <c:pt idx="6">
                  <c:v>5.5</c:v>
                </c:pt>
                <c:pt idx="7">
                  <c:v>6.9</c:v>
                </c:pt>
                <c:pt idx="8">
                  <c:v>4.0999999999999899</c:v>
                </c:pt>
                <c:pt idx="9">
                  <c:v>4.9000000000000004</c:v>
                </c:pt>
                <c:pt idx="10">
                  <c:v>13.4</c:v>
                </c:pt>
                <c:pt idx="11">
                  <c:v>3.8999999999999901</c:v>
                </c:pt>
                <c:pt idx="12">
                  <c:v>4</c:v>
                </c:pt>
                <c:pt idx="13">
                  <c:v>10.1999999999999</c:v>
                </c:pt>
                <c:pt idx="14">
                  <c:v>10.1999999999999</c:v>
                </c:pt>
                <c:pt idx="15">
                  <c:v>7.9</c:v>
                </c:pt>
                <c:pt idx="16">
                  <c:v>12</c:v>
                </c:pt>
                <c:pt idx="17">
                  <c:v>8.5999999999999908</c:v>
                </c:pt>
                <c:pt idx="18">
                  <c:v>4.5999999999999899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CB3-4756-BB14-A73F37EFD047}"/>
            </c:ext>
          </c:extLst>
        </c:ser>
        <c:ser>
          <c:idx val="2"/>
          <c:order val="2"/>
          <c:tx>
            <c:strRef>
              <c:f>Sheet4!$J$62</c:f>
              <c:strCache>
                <c:ptCount val="1"/>
                <c:pt idx="0">
                  <c:v>Bergsturzmaterial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75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Sheet4!$G$62:$G$113</c:f>
              <c:numCache>
                <c:formatCode>General</c:formatCode>
                <c:ptCount val="52"/>
                <c:pt idx="0">
                  <c:v>177</c:v>
                </c:pt>
                <c:pt idx="1">
                  <c:v>161</c:v>
                </c:pt>
                <c:pt idx="2">
                  <c:v>126</c:v>
                </c:pt>
                <c:pt idx="3">
                  <c:v>115</c:v>
                </c:pt>
                <c:pt idx="4">
                  <c:v>109</c:v>
                </c:pt>
                <c:pt idx="5">
                  <c:v>108</c:v>
                </c:pt>
                <c:pt idx="6">
                  <c:v>98</c:v>
                </c:pt>
                <c:pt idx="7">
                  <c:v>93</c:v>
                </c:pt>
                <c:pt idx="8">
                  <c:v>92</c:v>
                </c:pt>
                <c:pt idx="9">
                  <c:v>90</c:v>
                </c:pt>
                <c:pt idx="10">
                  <c:v>82</c:v>
                </c:pt>
                <c:pt idx="11">
                  <c:v>74</c:v>
                </c:pt>
                <c:pt idx="12">
                  <c:v>70</c:v>
                </c:pt>
                <c:pt idx="13">
                  <c:v>64</c:v>
                </c:pt>
                <c:pt idx="14">
                  <c:v>64</c:v>
                </c:pt>
                <c:pt idx="15">
                  <c:v>63</c:v>
                </c:pt>
                <c:pt idx="16">
                  <c:v>61</c:v>
                </c:pt>
                <c:pt idx="17">
                  <c:v>59</c:v>
                </c:pt>
                <c:pt idx="18">
                  <c:v>57</c:v>
                </c:pt>
                <c:pt idx="19">
                  <c:v>57</c:v>
                </c:pt>
                <c:pt idx="20">
                  <c:v>56</c:v>
                </c:pt>
                <c:pt idx="21">
                  <c:v>55</c:v>
                </c:pt>
                <c:pt idx="22">
                  <c:v>53</c:v>
                </c:pt>
                <c:pt idx="23">
                  <c:v>53</c:v>
                </c:pt>
                <c:pt idx="24">
                  <c:v>53</c:v>
                </c:pt>
                <c:pt idx="25">
                  <c:v>53</c:v>
                </c:pt>
                <c:pt idx="26">
                  <c:v>52</c:v>
                </c:pt>
                <c:pt idx="27">
                  <c:v>51</c:v>
                </c:pt>
                <c:pt idx="28">
                  <c:v>40</c:v>
                </c:pt>
                <c:pt idx="29">
                  <c:v>40</c:v>
                </c:pt>
                <c:pt idx="30">
                  <c:v>40</c:v>
                </c:pt>
                <c:pt idx="31">
                  <c:v>29</c:v>
                </c:pt>
                <c:pt idx="32">
                  <c:v>27</c:v>
                </c:pt>
                <c:pt idx="33">
                  <c:v>26</c:v>
                </c:pt>
                <c:pt idx="34">
                  <c:v>23</c:v>
                </c:pt>
                <c:pt idx="35">
                  <c:v>22</c:v>
                </c:pt>
                <c:pt idx="36">
                  <c:v>21</c:v>
                </c:pt>
                <c:pt idx="37">
                  <c:v>21</c:v>
                </c:pt>
                <c:pt idx="38">
                  <c:v>17</c:v>
                </c:pt>
                <c:pt idx="39">
                  <c:v>15</c:v>
                </c:pt>
                <c:pt idx="40">
                  <c:v>14</c:v>
                </c:pt>
                <c:pt idx="41">
                  <c:v>12</c:v>
                </c:pt>
                <c:pt idx="42">
                  <c:v>10</c:v>
                </c:pt>
                <c:pt idx="43">
                  <c:v>8</c:v>
                </c:pt>
                <c:pt idx="44">
                  <c:v>8</c:v>
                </c:pt>
                <c:pt idx="45">
                  <c:v>8</c:v>
                </c:pt>
                <c:pt idx="46">
                  <c:v>8</c:v>
                </c:pt>
                <c:pt idx="47">
                  <c:v>7</c:v>
                </c:pt>
                <c:pt idx="48">
                  <c:v>7</c:v>
                </c:pt>
                <c:pt idx="49">
                  <c:v>5</c:v>
                </c:pt>
                <c:pt idx="50">
                  <c:v>5</c:v>
                </c:pt>
                <c:pt idx="51">
                  <c:v>4</c:v>
                </c:pt>
              </c:numCache>
            </c:numRef>
          </c:xVal>
          <c:yVal>
            <c:numRef>
              <c:f>Sheet4!$F$62:$F$113</c:f>
              <c:numCache>
                <c:formatCode>General</c:formatCode>
                <c:ptCount val="52"/>
                <c:pt idx="0">
                  <c:v>21.1</c:v>
                </c:pt>
                <c:pt idx="1">
                  <c:v>24</c:v>
                </c:pt>
                <c:pt idx="2">
                  <c:v>17.100000000000001</c:v>
                </c:pt>
                <c:pt idx="3">
                  <c:v>25</c:v>
                </c:pt>
                <c:pt idx="4">
                  <c:v>22.1</c:v>
                </c:pt>
                <c:pt idx="5">
                  <c:v>25.1999999999999</c:v>
                </c:pt>
                <c:pt idx="6">
                  <c:v>33.6</c:v>
                </c:pt>
                <c:pt idx="7">
                  <c:v>35.799999999999898</c:v>
                </c:pt>
                <c:pt idx="8">
                  <c:v>24</c:v>
                </c:pt>
                <c:pt idx="9">
                  <c:v>21.6999999999999</c:v>
                </c:pt>
                <c:pt idx="10">
                  <c:v>26.6</c:v>
                </c:pt>
                <c:pt idx="11">
                  <c:v>11.75</c:v>
                </c:pt>
                <c:pt idx="12">
                  <c:v>15.4</c:v>
                </c:pt>
                <c:pt idx="13">
                  <c:v>10</c:v>
                </c:pt>
                <c:pt idx="14">
                  <c:v>10</c:v>
                </c:pt>
                <c:pt idx="15">
                  <c:v>12.8</c:v>
                </c:pt>
                <c:pt idx="16">
                  <c:v>30</c:v>
                </c:pt>
                <c:pt idx="17">
                  <c:v>24.1999999999999</c:v>
                </c:pt>
                <c:pt idx="18">
                  <c:v>15.8</c:v>
                </c:pt>
                <c:pt idx="19">
                  <c:v>16.1999999999999</c:v>
                </c:pt>
                <c:pt idx="20">
                  <c:v>19</c:v>
                </c:pt>
                <c:pt idx="21">
                  <c:v>19</c:v>
                </c:pt>
                <c:pt idx="22">
                  <c:v>21.5</c:v>
                </c:pt>
                <c:pt idx="23">
                  <c:v>27.3</c:v>
                </c:pt>
                <c:pt idx="24">
                  <c:v>23.8</c:v>
                </c:pt>
                <c:pt idx="25">
                  <c:v>18.6999999999999</c:v>
                </c:pt>
                <c:pt idx="26">
                  <c:v>12.1999999999999</c:v>
                </c:pt>
                <c:pt idx="27">
                  <c:v>21</c:v>
                </c:pt>
                <c:pt idx="28">
                  <c:v>5.5</c:v>
                </c:pt>
                <c:pt idx="29">
                  <c:v>8</c:v>
                </c:pt>
                <c:pt idx="30">
                  <c:v>13.25</c:v>
                </c:pt>
                <c:pt idx="31">
                  <c:v>17.899999999999899</c:v>
                </c:pt>
                <c:pt idx="32">
                  <c:v>12.3</c:v>
                </c:pt>
                <c:pt idx="33">
                  <c:v>24.6999999999999</c:v>
                </c:pt>
                <c:pt idx="34">
                  <c:v>20.899999999999899</c:v>
                </c:pt>
                <c:pt idx="35">
                  <c:v>12.6</c:v>
                </c:pt>
                <c:pt idx="36">
                  <c:v>24</c:v>
                </c:pt>
                <c:pt idx="37">
                  <c:v>19.3</c:v>
                </c:pt>
                <c:pt idx="38">
                  <c:v>14.9</c:v>
                </c:pt>
                <c:pt idx="39">
                  <c:v>9.5999999999999908</c:v>
                </c:pt>
                <c:pt idx="40">
                  <c:v>17.600000000000001</c:v>
                </c:pt>
                <c:pt idx="41">
                  <c:v>9.1999999999999904</c:v>
                </c:pt>
                <c:pt idx="42">
                  <c:v>13.6</c:v>
                </c:pt>
                <c:pt idx="43">
                  <c:v>3.6</c:v>
                </c:pt>
                <c:pt idx="44">
                  <c:v>6</c:v>
                </c:pt>
                <c:pt idx="45">
                  <c:v>15.6999999999999</c:v>
                </c:pt>
                <c:pt idx="46">
                  <c:v>16.899999999999899</c:v>
                </c:pt>
                <c:pt idx="47">
                  <c:v>3</c:v>
                </c:pt>
                <c:pt idx="48">
                  <c:v>3.2</c:v>
                </c:pt>
                <c:pt idx="49">
                  <c:v>6</c:v>
                </c:pt>
                <c:pt idx="50">
                  <c:v>9.8000000000000007</c:v>
                </c:pt>
                <c:pt idx="51">
                  <c:v>14.6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CB3-4756-BB14-A73F37EFD047}"/>
            </c:ext>
          </c:extLst>
        </c:ser>
        <c:ser>
          <c:idx val="3"/>
          <c:order val="3"/>
          <c:tx>
            <c:strRef>
              <c:f>Sheet4!$J$114</c:f>
              <c:strCache>
                <c:ptCount val="1"/>
                <c:pt idx="0">
                  <c:v>Fels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chemeClr val="accent6">
                    <a:lumMod val="60000"/>
                  </a:schemeClr>
                </a:solidFill>
              </a:ln>
              <a:effectLst/>
            </c:spPr>
          </c:marker>
          <c:xVal>
            <c:numRef>
              <c:f>Sheet4!$G$114:$G$119</c:f>
              <c:numCache>
                <c:formatCode>General</c:formatCode>
                <c:ptCount val="6"/>
                <c:pt idx="0">
                  <c:v>71</c:v>
                </c:pt>
                <c:pt idx="1">
                  <c:v>65</c:v>
                </c:pt>
                <c:pt idx="2">
                  <c:v>60</c:v>
                </c:pt>
                <c:pt idx="3">
                  <c:v>58</c:v>
                </c:pt>
                <c:pt idx="4">
                  <c:v>52</c:v>
                </c:pt>
                <c:pt idx="5">
                  <c:v>42</c:v>
                </c:pt>
              </c:numCache>
            </c:numRef>
          </c:xVal>
          <c:yVal>
            <c:numRef>
              <c:f>Sheet4!$F$114:$F$119</c:f>
              <c:numCache>
                <c:formatCode>General</c:formatCode>
                <c:ptCount val="6"/>
                <c:pt idx="0">
                  <c:v>13.05</c:v>
                </c:pt>
                <c:pt idx="1">
                  <c:v>14.3</c:v>
                </c:pt>
                <c:pt idx="2">
                  <c:v>14.5</c:v>
                </c:pt>
                <c:pt idx="3">
                  <c:v>14.25</c:v>
                </c:pt>
                <c:pt idx="4">
                  <c:v>6.4</c:v>
                </c:pt>
                <c:pt idx="5">
                  <c:v>14.15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7CB3-4756-BB14-A73F37EFD047}"/>
            </c:ext>
          </c:extLst>
        </c:ser>
        <c:ser>
          <c:idx val="4"/>
          <c:order val="4"/>
          <c:tx>
            <c:strRef>
              <c:f>Sheet4!$J$120</c:f>
              <c:strCache>
                <c:ptCount val="1"/>
                <c:pt idx="0">
                  <c:v>Gehaengeschutt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noFill/>
              </a:ln>
              <a:effectLst/>
            </c:spPr>
          </c:marker>
          <c:xVal>
            <c:numRef>
              <c:f>Sheet4!$G$120:$G$125</c:f>
              <c:numCache>
                <c:formatCode>General</c:formatCode>
                <c:ptCount val="6"/>
                <c:pt idx="0">
                  <c:v>56</c:v>
                </c:pt>
                <c:pt idx="1">
                  <c:v>44</c:v>
                </c:pt>
                <c:pt idx="2">
                  <c:v>39</c:v>
                </c:pt>
                <c:pt idx="3">
                  <c:v>31</c:v>
                </c:pt>
                <c:pt idx="4">
                  <c:v>15</c:v>
                </c:pt>
                <c:pt idx="5">
                  <c:v>11</c:v>
                </c:pt>
              </c:numCache>
            </c:numRef>
          </c:xVal>
          <c:yVal>
            <c:numRef>
              <c:f>Sheet4!$F$120:$F$125</c:f>
              <c:numCache>
                <c:formatCode>General</c:formatCode>
                <c:ptCount val="6"/>
                <c:pt idx="0">
                  <c:v>6</c:v>
                </c:pt>
                <c:pt idx="1">
                  <c:v>7.0999999999999899</c:v>
                </c:pt>
                <c:pt idx="2">
                  <c:v>11.1999999999999</c:v>
                </c:pt>
                <c:pt idx="3">
                  <c:v>15</c:v>
                </c:pt>
                <c:pt idx="4">
                  <c:v>9.0999999999999908</c:v>
                </c:pt>
                <c:pt idx="5">
                  <c:v>8.3000000000000007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7CB3-4756-BB14-A73F37EFD047}"/>
            </c:ext>
          </c:extLst>
        </c:ser>
        <c:ser>
          <c:idx val="5"/>
          <c:order val="5"/>
          <c:tx>
            <c:strRef>
              <c:f>Sheet4!$J$126</c:f>
              <c:strCache>
                <c:ptCount val="1"/>
                <c:pt idx="0">
                  <c:v>Kuenstliche_Ablagerung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7030A0"/>
              </a:solidFill>
              <a:ln w="9525">
                <a:noFill/>
              </a:ln>
              <a:effectLst/>
            </c:spPr>
          </c:marker>
          <c:xVal>
            <c:numRef>
              <c:f>Sheet4!$G$126:$G$131</c:f>
              <c:numCache>
                <c:formatCode>General</c:formatCode>
                <c:ptCount val="6"/>
                <c:pt idx="0">
                  <c:v>100</c:v>
                </c:pt>
                <c:pt idx="1">
                  <c:v>49</c:v>
                </c:pt>
                <c:pt idx="2">
                  <c:v>45</c:v>
                </c:pt>
                <c:pt idx="3">
                  <c:v>17</c:v>
                </c:pt>
                <c:pt idx="4">
                  <c:v>5</c:v>
                </c:pt>
                <c:pt idx="5">
                  <c:v>4</c:v>
                </c:pt>
              </c:numCache>
            </c:numRef>
          </c:xVal>
          <c:yVal>
            <c:numRef>
              <c:f>Sheet4!$F$126:$F$131</c:f>
              <c:numCache>
                <c:formatCode>General</c:formatCode>
                <c:ptCount val="6"/>
                <c:pt idx="0">
                  <c:v>3.3999999999999901</c:v>
                </c:pt>
                <c:pt idx="1">
                  <c:v>3.5</c:v>
                </c:pt>
                <c:pt idx="2">
                  <c:v>3.5</c:v>
                </c:pt>
                <c:pt idx="3">
                  <c:v>4.2999999999999901</c:v>
                </c:pt>
                <c:pt idx="4">
                  <c:v>4</c:v>
                </c:pt>
                <c:pt idx="5">
                  <c:v>2.7999999999999901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7CB3-4756-BB14-A73F37EFD047}"/>
            </c:ext>
          </c:extLst>
        </c:ser>
        <c:ser>
          <c:idx val="6"/>
          <c:order val="6"/>
          <c:tx>
            <c:strRef>
              <c:f>Sheet4!$J$132</c:f>
              <c:strCache>
                <c:ptCount val="1"/>
                <c:pt idx="0">
                  <c:v>Kuenstliche_Ablagerung_Lonzadeponie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33CC"/>
              </a:solidFill>
              <a:ln w="9525">
                <a:noFill/>
              </a:ln>
              <a:effectLst/>
            </c:spPr>
          </c:marker>
          <c:xVal>
            <c:numRef>
              <c:f>Sheet4!$G$132:$G$133</c:f>
              <c:numCache>
                <c:formatCode>General</c:formatCode>
                <c:ptCount val="2"/>
                <c:pt idx="0">
                  <c:v>30</c:v>
                </c:pt>
                <c:pt idx="1">
                  <c:v>1</c:v>
                </c:pt>
              </c:numCache>
            </c:numRef>
          </c:xVal>
          <c:yVal>
            <c:numRef>
              <c:f>Sheet4!$F$132:$F$133</c:f>
              <c:numCache>
                <c:formatCode>General</c:formatCode>
                <c:ptCount val="2"/>
                <c:pt idx="0">
                  <c:v>1.2</c:v>
                </c:pt>
                <c:pt idx="1">
                  <c:v>3.2999999999999901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7CB3-4756-BB14-A73F37EFD047}"/>
            </c:ext>
          </c:extLst>
        </c:ser>
        <c:ser>
          <c:idx val="7"/>
          <c:order val="7"/>
          <c:tx>
            <c:strRef>
              <c:f>Sheet4!$J$134</c:f>
              <c:strCache>
                <c:ptCount val="1"/>
                <c:pt idx="0">
                  <c:v>Limnische_Ablagerungen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  <a:lumOff val="40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Sheet4!$G$134:$G$135</c:f>
              <c:numCache>
                <c:formatCode>General</c:formatCode>
                <c:ptCount val="2"/>
                <c:pt idx="0">
                  <c:v>56</c:v>
                </c:pt>
                <c:pt idx="1">
                  <c:v>43</c:v>
                </c:pt>
              </c:numCache>
            </c:numRef>
          </c:xVal>
          <c:yVal>
            <c:numRef>
              <c:f>Sheet4!$F$134:$F$135</c:f>
              <c:numCache>
                <c:formatCode>General</c:formatCode>
                <c:ptCount val="2"/>
                <c:pt idx="0">
                  <c:v>16.149999999999899</c:v>
                </c:pt>
                <c:pt idx="1">
                  <c:v>15.3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7CB3-4756-BB14-A73F37EFD047}"/>
            </c:ext>
          </c:extLst>
        </c:ser>
        <c:ser>
          <c:idx val="8"/>
          <c:order val="8"/>
          <c:tx>
            <c:strRef>
              <c:f>Sheet4!$J$136</c:f>
              <c:strCache>
                <c:ptCount val="1"/>
                <c:pt idx="0">
                  <c:v>Moraenenmaterial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50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Sheet4!$G$136</c:f>
              <c:numCache>
                <c:formatCode>General</c:formatCode>
                <c:ptCount val="1"/>
                <c:pt idx="0">
                  <c:v>25</c:v>
                </c:pt>
              </c:numCache>
            </c:numRef>
          </c:xVal>
          <c:yVal>
            <c:numRef>
              <c:f>Sheet4!$F$136</c:f>
              <c:numCache>
                <c:formatCode>General</c:formatCode>
                <c:ptCount val="1"/>
                <c:pt idx="0">
                  <c:v>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7CB3-4756-BB14-A73F37EFD047}"/>
            </c:ext>
          </c:extLst>
        </c:ser>
        <c:ser>
          <c:idx val="9"/>
          <c:order val="9"/>
          <c:tx>
            <c:strRef>
              <c:f>Sheet4!$J$137</c:f>
              <c:strCache>
                <c:ptCount val="1"/>
                <c:pt idx="0">
                  <c:v>Obere_Limnische_Ablagerungen_oli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F0"/>
              </a:solidFill>
              <a:ln w="9525">
                <a:noFill/>
              </a:ln>
              <a:effectLst/>
            </c:spPr>
          </c:marker>
          <c:xVal>
            <c:numRef>
              <c:f>Sheet4!$G$137:$G$212</c:f>
              <c:numCache>
                <c:formatCode>General</c:formatCode>
                <c:ptCount val="76"/>
                <c:pt idx="0">
                  <c:v>50</c:v>
                </c:pt>
                <c:pt idx="1">
                  <c:v>49</c:v>
                </c:pt>
                <c:pt idx="2">
                  <c:v>29</c:v>
                </c:pt>
                <c:pt idx="3">
                  <c:v>15</c:v>
                </c:pt>
                <c:pt idx="4">
                  <c:v>11</c:v>
                </c:pt>
                <c:pt idx="5">
                  <c:v>10</c:v>
                </c:pt>
                <c:pt idx="6">
                  <c:v>10</c:v>
                </c:pt>
                <c:pt idx="7">
                  <c:v>9</c:v>
                </c:pt>
                <c:pt idx="8">
                  <c:v>9</c:v>
                </c:pt>
                <c:pt idx="9">
                  <c:v>8</c:v>
                </c:pt>
                <c:pt idx="10">
                  <c:v>8</c:v>
                </c:pt>
                <c:pt idx="11">
                  <c:v>8</c:v>
                </c:pt>
                <c:pt idx="12">
                  <c:v>7</c:v>
                </c:pt>
                <c:pt idx="13">
                  <c:v>7</c:v>
                </c:pt>
                <c:pt idx="14">
                  <c:v>6</c:v>
                </c:pt>
                <c:pt idx="15">
                  <c:v>6</c:v>
                </c:pt>
                <c:pt idx="16">
                  <c:v>6</c:v>
                </c:pt>
                <c:pt idx="17">
                  <c:v>6</c:v>
                </c:pt>
                <c:pt idx="18">
                  <c:v>6</c:v>
                </c:pt>
                <c:pt idx="19">
                  <c:v>6</c:v>
                </c:pt>
                <c:pt idx="20">
                  <c:v>6</c:v>
                </c:pt>
                <c:pt idx="21">
                  <c:v>5</c:v>
                </c:pt>
                <c:pt idx="22">
                  <c:v>5</c:v>
                </c:pt>
                <c:pt idx="23">
                  <c:v>5</c:v>
                </c:pt>
                <c:pt idx="24">
                  <c:v>5</c:v>
                </c:pt>
                <c:pt idx="25">
                  <c:v>5</c:v>
                </c:pt>
                <c:pt idx="26">
                  <c:v>5</c:v>
                </c:pt>
                <c:pt idx="27">
                  <c:v>5</c:v>
                </c:pt>
                <c:pt idx="28">
                  <c:v>5</c:v>
                </c:pt>
                <c:pt idx="29">
                  <c:v>5</c:v>
                </c:pt>
                <c:pt idx="30">
                  <c:v>4</c:v>
                </c:pt>
                <c:pt idx="31">
                  <c:v>4</c:v>
                </c:pt>
                <c:pt idx="32">
                  <c:v>4</c:v>
                </c:pt>
                <c:pt idx="33">
                  <c:v>4</c:v>
                </c:pt>
                <c:pt idx="34">
                  <c:v>4</c:v>
                </c:pt>
                <c:pt idx="35">
                  <c:v>4</c:v>
                </c:pt>
                <c:pt idx="36">
                  <c:v>4</c:v>
                </c:pt>
                <c:pt idx="37">
                  <c:v>4</c:v>
                </c:pt>
                <c:pt idx="38">
                  <c:v>4</c:v>
                </c:pt>
                <c:pt idx="39">
                  <c:v>4</c:v>
                </c:pt>
                <c:pt idx="40">
                  <c:v>4</c:v>
                </c:pt>
                <c:pt idx="41">
                  <c:v>4</c:v>
                </c:pt>
                <c:pt idx="42">
                  <c:v>4</c:v>
                </c:pt>
                <c:pt idx="43">
                  <c:v>4</c:v>
                </c:pt>
                <c:pt idx="44">
                  <c:v>4</c:v>
                </c:pt>
                <c:pt idx="45">
                  <c:v>4</c:v>
                </c:pt>
                <c:pt idx="46">
                  <c:v>4</c:v>
                </c:pt>
                <c:pt idx="47">
                  <c:v>4</c:v>
                </c:pt>
                <c:pt idx="48">
                  <c:v>4</c:v>
                </c:pt>
                <c:pt idx="49">
                  <c:v>4</c:v>
                </c:pt>
                <c:pt idx="50">
                  <c:v>4</c:v>
                </c:pt>
                <c:pt idx="51">
                  <c:v>4</c:v>
                </c:pt>
                <c:pt idx="52">
                  <c:v>4</c:v>
                </c:pt>
                <c:pt idx="53">
                  <c:v>4</c:v>
                </c:pt>
                <c:pt idx="54">
                  <c:v>4</c:v>
                </c:pt>
                <c:pt idx="55">
                  <c:v>4</c:v>
                </c:pt>
                <c:pt idx="56">
                  <c:v>4</c:v>
                </c:pt>
                <c:pt idx="57">
                  <c:v>4</c:v>
                </c:pt>
                <c:pt idx="58">
                  <c:v>4</c:v>
                </c:pt>
                <c:pt idx="59">
                  <c:v>4</c:v>
                </c:pt>
                <c:pt idx="60">
                  <c:v>4</c:v>
                </c:pt>
                <c:pt idx="61">
                  <c:v>4</c:v>
                </c:pt>
                <c:pt idx="62">
                  <c:v>4</c:v>
                </c:pt>
                <c:pt idx="63">
                  <c:v>4</c:v>
                </c:pt>
                <c:pt idx="64">
                  <c:v>3</c:v>
                </c:pt>
                <c:pt idx="65">
                  <c:v>3</c:v>
                </c:pt>
                <c:pt idx="66">
                  <c:v>3</c:v>
                </c:pt>
                <c:pt idx="67">
                  <c:v>3</c:v>
                </c:pt>
                <c:pt idx="68">
                  <c:v>3</c:v>
                </c:pt>
                <c:pt idx="69">
                  <c:v>3</c:v>
                </c:pt>
                <c:pt idx="70">
                  <c:v>3</c:v>
                </c:pt>
                <c:pt idx="71">
                  <c:v>2</c:v>
                </c:pt>
                <c:pt idx="72">
                  <c:v>2</c:v>
                </c:pt>
                <c:pt idx="73">
                  <c:v>2</c:v>
                </c:pt>
                <c:pt idx="74">
                  <c:v>1</c:v>
                </c:pt>
                <c:pt idx="75">
                  <c:v>1</c:v>
                </c:pt>
              </c:numCache>
            </c:numRef>
          </c:xVal>
          <c:yVal>
            <c:numRef>
              <c:f>Sheet4!$F$137:$F$212</c:f>
              <c:numCache>
                <c:formatCode>General</c:formatCode>
                <c:ptCount val="76"/>
                <c:pt idx="0">
                  <c:v>15.9</c:v>
                </c:pt>
                <c:pt idx="1">
                  <c:v>4.7</c:v>
                </c:pt>
                <c:pt idx="2">
                  <c:v>9.9</c:v>
                </c:pt>
                <c:pt idx="3">
                  <c:v>5.7999999999999901</c:v>
                </c:pt>
                <c:pt idx="4">
                  <c:v>5</c:v>
                </c:pt>
                <c:pt idx="5">
                  <c:v>14.6999999999999</c:v>
                </c:pt>
                <c:pt idx="6">
                  <c:v>4.7</c:v>
                </c:pt>
                <c:pt idx="7">
                  <c:v>19.100000000000001</c:v>
                </c:pt>
                <c:pt idx="8">
                  <c:v>11.9</c:v>
                </c:pt>
                <c:pt idx="9">
                  <c:v>5.4</c:v>
                </c:pt>
                <c:pt idx="10">
                  <c:v>15</c:v>
                </c:pt>
                <c:pt idx="11">
                  <c:v>14.5</c:v>
                </c:pt>
                <c:pt idx="12">
                  <c:v>3.2999999999999901</c:v>
                </c:pt>
                <c:pt idx="13">
                  <c:v>7.0999999999999899</c:v>
                </c:pt>
                <c:pt idx="14">
                  <c:v>12</c:v>
                </c:pt>
                <c:pt idx="15">
                  <c:v>6.5</c:v>
                </c:pt>
                <c:pt idx="16">
                  <c:v>9</c:v>
                </c:pt>
                <c:pt idx="17">
                  <c:v>15.4</c:v>
                </c:pt>
                <c:pt idx="18">
                  <c:v>8.6999999999999904</c:v>
                </c:pt>
                <c:pt idx="19">
                  <c:v>12</c:v>
                </c:pt>
                <c:pt idx="20">
                  <c:v>13</c:v>
                </c:pt>
                <c:pt idx="21">
                  <c:v>7.0999999999999899</c:v>
                </c:pt>
                <c:pt idx="22">
                  <c:v>15.5</c:v>
                </c:pt>
                <c:pt idx="23">
                  <c:v>12.6999999999999</c:v>
                </c:pt>
                <c:pt idx="24">
                  <c:v>11.1</c:v>
                </c:pt>
                <c:pt idx="25">
                  <c:v>11.1</c:v>
                </c:pt>
                <c:pt idx="26">
                  <c:v>13</c:v>
                </c:pt>
                <c:pt idx="27">
                  <c:v>6.5999999999999899</c:v>
                </c:pt>
                <c:pt idx="28">
                  <c:v>12.9</c:v>
                </c:pt>
                <c:pt idx="29">
                  <c:v>12</c:v>
                </c:pt>
                <c:pt idx="30">
                  <c:v>6.5999999999999899</c:v>
                </c:pt>
                <c:pt idx="31">
                  <c:v>5.7</c:v>
                </c:pt>
                <c:pt idx="32">
                  <c:v>6.5999999999999899</c:v>
                </c:pt>
                <c:pt idx="33">
                  <c:v>8.5</c:v>
                </c:pt>
                <c:pt idx="34">
                  <c:v>10.5</c:v>
                </c:pt>
                <c:pt idx="35">
                  <c:v>3</c:v>
                </c:pt>
                <c:pt idx="36">
                  <c:v>9.4</c:v>
                </c:pt>
                <c:pt idx="37">
                  <c:v>13.1</c:v>
                </c:pt>
                <c:pt idx="38">
                  <c:v>17.600000000000001</c:v>
                </c:pt>
                <c:pt idx="39">
                  <c:v>9.1999999999999904</c:v>
                </c:pt>
                <c:pt idx="40">
                  <c:v>11.6999999999999</c:v>
                </c:pt>
                <c:pt idx="41">
                  <c:v>4.2</c:v>
                </c:pt>
                <c:pt idx="42">
                  <c:v>9.5</c:v>
                </c:pt>
                <c:pt idx="43">
                  <c:v>6</c:v>
                </c:pt>
                <c:pt idx="44">
                  <c:v>9.4</c:v>
                </c:pt>
                <c:pt idx="45">
                  <c:v>13</c:v>
                </c:pt>
                <c:pt idx="46">
                  <c:v>13.8</c:v>
                </c:pt>
                <c:pt idx="47">
                  <c:v>9.1999999999999904</c:v>
                </c:pt>
                <c:pt idx="48">
                  <c:v>2.7999999999999901</c:v>
                </c:pt>
                <c:pt idx="49">
                  <c:v>3.8999999999999901</c:v>
                </c:pt>
                <c:pt idx="50">
                  <c:v>6.7999999999999901</c:v>
                </c:pt>
                <c:pt idx="51">
                  <c:v>18.100000000000001</c:v>
                </c:pt>
                <c:pt idx="52">
                  <c:v>5.5</c:v>
                </c:pt>
                <c:pt idx="53">
                  <c:v>8.1999999999999904</c:v>
                </c:pt>
                <c:pt idx="54">
                  <c:v>8.8499999999999908</c:v>
                </c:pt>
                <c:pt idx="55">
                  <c:v>3.1</c:v>
                </c:pt>
                <c:pt idx="56">
                  <c:v>3.6</c:v>
                </c:pt>
                <c:pt idx="57">
                  <c:v>5.7</c:v>
                </c:pt>
                <c:pt idx="58">
                  <c:v>9.8000000000000007</c:v>
                </c:pt>
                <c:pt idx="59">
                  <c:v>12.3</c:v>
                </c:pt>
                <c:pt idx="60">
                  <c:v>3.2</c:v>
                </c:pt>
                <c:pt idx="61">
                  <c:v>4.4000000000000004</c:v>
                </c:pt>
                <c:pt idx="62">
                  <c:v>6.2</c:v>
                </c:pt>
                <c:pt idx="63">
                  <c:v>12.1</c:v>
                </c:pt>
                <c:pt idx="64">
                  <c:v>6.4</c:v>
                </c:pt>
                <c:pt idx="65">
                  <c:v>7.7999999999999901</c:v>
                </c:pt>
                <c:pt idx="66">
                  <c:v>15.1999999999999</c:v>
                </c:pt>
                <c:pt idx="67">
                  <c:v>5.0999999999999899</c:v>
                </c:pt>
                <c:pt idx="68">
                  <c:v>7.7999999999999901</c:v>
                </c:pt>
                <c:pt idx="69">
                  <c:v>10.3</c:v>
                </c:pt>
                <c:pt idx="70">
                  <c:v>13</c:v>
                </c:pt>
                <c:pt idx="71">
                  <c:v>16</c:v>
                </c:pt>
                <c:pt idx="72">
                  <c:v>3.2</c:v>
                </c:pt>
                <c:pt idx="73">
                  <c:v>5</c:v>
                </c:pt>
                <c:pt idx="74">
                  <c:v>6</c:v>
                </c:pt>
                <c:pt idx="75">
                  <c:v>5.7999999999999901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7CB3-4756-BB14-A73F37EFD047}"/>
            </c:ext>
          </c:extLst>
        </c:ser>
        <c:ser>
          <c:idx val="10"/>
          <c:order val="10"/>
          <c:tx>
            <c:strRef>
              <c:f>Sheet4!$J$213</c:f>
              <c:strCache>
                <c:ptCount val="1"/>
                <c:pt idx="0">
                  <c:v>Rhoneschotter_und_Rhonesande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C000"/>
              </a:solidFill>
              <a:ln w="9525">
                <a:noFill/>
              </a:ln>
              <a:effectLst/>
            </c:spPr>
          </c:marker>
          <c:xVal>
            <c:numRef>
              <c:f>Sheet4!$G$213:$G$404</c:f>
              <c:numCache>
                <c:formatCode>General</c:formatCode>
                <c:ptCount val="192"/>
                <c:pt idx="0">
                  <c:v>142</c:v>
                </c:pt>
                <c:pt idx="1">
                  <c:v>140</c:v>
                </c:pt>
                <c:pt idx="2">
                  <c:v>137</c:v>
                </c:pt>
                <c:pt idx="3">
                  <c:v>135</c:v>
                </c:pt>
                <c:pt idx="4">
                  <c:v>127</c:v>
                </c:pt>
                <c:pt idx="5">
                  <c:v>127</c:v>
                </c:pt>
                <c:pt idx="6">
                  <c:v>126</c:v>
                </c:pt>
                <c:pt idx="7">
                  <c:v>125</c:v>
                </c:pt>
                <c:pt idx="8">
                  <c:v>123</c:v>
                </c:pt>
                <c:pt idx="9">
                  <c:v>119</c:v>
                </c:pt>
                <c:pt idx="10">
                  <c:v>119</c:v>
                </c:pt>
                <c:pt idx="11">
                  <c:v>119</c:v>
                </c:pt>
                <c:pt idx="12">
                  <c:v>113</c:v>
                </c:pt>
                <c:pt idx="13">
                  <c:v>100</c:v>
                </c:pt>
                <c:pt idx="14">
                  <c:v>95</c:v>
                </c:pt>
                <c:pt idx="15">
                  <c:v>93</c:v>
                </c:pt>
                <c:pt idx="16">
                  <c:v>90</c:v>
                </c:pt>
                <c:pt idx="17">
                  <c:v>90</c:v>
                </c:pt>
                <c:pt idx="18">
                  <c:v>90</c:v>
                </c:pt>
                <c:pt idx="19">
                  <c:v>88</c:v>
                </c:pt>
                <c:pt idx="20">
                  <c:v>87</c:v>
                </c:pt>
                <c:pt idx="21">
                  <c:v>86</c:v>
                </c:pt>
                <c:pt idx="22">
                  <c:v>86</c:v>
                </c:pt>
                <c:pt idx="23">
                  <c:v>85</c:v>
                </c:pt>
                <c:pt idx="24">
                  <c:v>85</c:v>
                </c:pt>
                <c:pt idx="25">
                  <c:v>85</c:v>
                </c:pt>
                <c:pt idx="26">
                  <c:v>84</c:v>
                </c:pt>
                <c:pt idx="27">
                  <c:v>83</c:v>
                </c:pt>
                <c:pt idx="28">
                  <c:v>81</c:v>
                </c:pt>
                <c:pt idx="29">
                  <c:v>80</c:v>
                </c:pt>
                <c:pt idx="30">
                  <c:v>80</c:v>
                </c:pt>
                <c:pt idx="31">
                  <c:v>79</c:v>
                </c:pt>
                <c:pt idx="32">
                  <c:v>78</c:v>
                </c:pt>
                <c:pt idx="33">
                  <c:v>77</c:v>
                </c:pt>
                <c:pt idx="34">
                  <c:v>75</c:v>
                </c:pt>
                <c:pt idx="35">
                  <c:v>73</c:v>
                </c:pt>
                <c:pt idx="36">
                  <c:v>73</c:v>
                </c:pt>
                <c:pt idx="37">
                  <c:v>73</c:v>
                </c:pt>
                <c:pt idx="38">
                  <c:v>73</c:v>
                </c:pt>
                <c:pt idx="39">
                  <c:v>72</c:v>
                </c:pt>
                <c:pt idx="40">
                  <c:v>70</c:v>
                </c:pt>
                <c:pt idx="41">
                  <c:v>70</c:v>
                </c:pt>
                <c:pt idx="42">
                  <c:v>68</c:v>
                </c:pt>
                <c:pt idx="43">
                  <c:v>68</c:v>
                </c:pt>
                <c:pt idx="44">
                  <c:v>68</c:v>
                </c:pt>
                <c:pt idx="45">
                  <c:v>67</c:v>
                </c:pt>
                <c:pt idx="46">
                  <c:v>67</c:v>
                </c:pt>
                <c:pt idx="47">
                  <c:v>67</c:v>
                </c:pt>
                <c:pt idx="48">
                  <c:v>65</c:v>
                </c:pt>
                <c:pt idx="49">
                  <c:v>63</c:v>
                </c:pt>
                <c:pt idx="50">
                  <c:v>63</c:v>
                </c:pt>
                <c:pt idx="51">
                  <c:v>63</c:v>
                </c:pt>
                <c:pt idx="52">
                  <c:v>62</c:v>
                </c:pt>
                <c:pt idx="53">
                  <c:v>62</c:v>
                </c:pt>
                <c:pt idx="54">
                  <c:v>62</c:v>
                </c:pt>
                <c:pt idx="55">
                  <c:v>61</c:v>
                </c:pt>
                <c:pt idx="56">
                  <c:v>61</c:v>
                </c:pt>
                <c:pt idx="57">
                  <c:v>60</c:v>
                </c:pt>
                <c:pt idx="58">
                  <c:v>60</c:v>
                </c:pt>
                <c:pt idx="59">
                  <c:v>60</c:v>
                </c:pt>
                <c:pt idx="60">
                  <c:v>59</c:v>
                </c:pt>
                <c:pt idx="61">
                  <c:v>59</c:v>
                </c:pt>
                <c:pt idx="62">
                  <c:v>57</c:v>
                </c:pt>
                <c:pt idx="63">
                  <c:v>56</c:v>
                </c:pt>
                <c:pt idx="64">
                  <c:v>56</c:v>
                </c:pt>
                <c:pt idx="65">
                  <c:v>56</c:v>
                </c:pt>
                <c:pt idx="66">
                  <c:v>55</c:v>
                </c:pt>
                <c:pt idx="67">
                  <c:v>54</c:v>
                </c:pt>
                <c:pt idx="68">
                  <c:v>53</c:v>
                </c:pt>
                <c:pt idx="69">
                  <c:v>53</c:v>
                </c:pt>
                <c:pt idx="70">
                  <c:v>53</c:v>
                </c:pt>
                <c:pt idx="71">
                  <c:v>53</c:v>
                </c:pt>
                <c:pt idx="72">
                  <c:v>53</c:v>
                </c:pt>
                <c:pt idx="73">
                  <c:v>53</c:v>
                </c:pt>
                <c:pt idx="74">
                  <c:v>53</c:v>
                </c:pt>
                <c:pt idx="75">
                  <c:v>53</c:v>
                </c:pt>
                <c:pt idx="76">
                  <c:v>52</c:v>
                </c:pt>
                <c:pt idx="77">
                  <c:v>51</c:v>
                </c:pt>
                <c:pt idx="78">
                  <c:v>51</c:v>
                </c:pt>
                <c:pt idx="79">
                  <c:v>50</c:v>
                </c:pt>
                <c:pt idx="80">
                  <c:v>50</c:v>
                </c:pt>
                <c:pt idx="81">
                  <c:v>50</c:v>
                </c:pt>
                <c:pt idx="82">
                  <c:v>49</c:v>
                </c:pt>
                <c:pt idx="83">
                  <c:v>49</c:v>
                </c:pt>
                <c:pt idx="84">
                  <c:v>49</c:v>
                </c:pt>
                <c:pt idx="85">
                  <c:v>49</c:v>
                </c:pt>
                <c:pt idx="86">
                  <c:v>48</c:v>
                </c:pt>
                <c:pt idx="87">
                  <c:v>48</c:v>
                </c:pt>
                <c:pt idx="88">
                  <c:v>48</c:v>
                </c:pt>
                <c:pt idx="89">
                  <c:v>48</c:v>
                </c:pt>
                <c:pt idx="90">
                  <c:v>48</c:v>
                </c:pt>
                <c:pt idx="91">
                  <c:v>47</c:v>
                </c:pt>
                <c:pt idx="92">
                  <c:v>47</c:v>
                </c:pt>
                <c:pt idx="93">
                  <c:v>47</c:v>
                </c:pt>
                <c:pt idx="94">
                  <c:v>47</c:v>
                </c:pt>
                <c:pt idx="95">
                  <c:v>47</c:v>
                </c:pt>
                <c:pt idx="96">
                  <c:v>47</c:v>
                </c:pt>
                <c:pt idx="97">
                  <c:v>47</c:v>
                </c:pt>
                <c:pt idx="98">
                  <c:v>47</c:v>
                </c:pt>
                <c:pt idx="99">
                  <c:v>46</c:v>
                </c:pt>
                <c:pt idx="100">
                  <c:v>46</c:v>
                </c:pt>
                <c:pt idx="101">
                  <c:v>46</c:v>
                </c:pt>
                <c:pt idx="102">
                  <c:v>45</c:v>
                </c:pt>
                <c:pt idx="103">
                  <c:v>45</c:v>
                </c:pt>
                <c:pt idx="104">
                  <c:v>44</c:v>
                </c:pt>
                <c:pt idx="105">
                  <c:v>44</c:v>
                </c:pt>
                <c:pt idx="106">
                  <c:v>44</c:v>
                </c:pt>
                <c:pt idx="107">
                  <c:v>43</c:v>
                </c:pt>
                <c:pt idx="108">
                  <c:v>43</c:v>
                </c:pt>
                <c:pt idx="109">
                  <c:v>43</c:v>
                </c:pt>
                <c:pt idx="110">
                  <c:v>43</c:v>
                </c:pt>
                <c:pt idx="111">
                  <c:v>43</c:v>
                </c:pt>
                <c:pt idx="112">
                  <c:v>43</c:v>
                </c:pt>
                <c:pt idx="113">
                  <c:v>43</c:v>
                </c:pt>
                <c:pt idx="114">
                  <c:v>43</c:v>
                </c:pt>
                <c:pt idx="115">
                  <c:v>42</c:v>
                </c:pt>
                <c:pt idx="116">
                  <c:v>42</c:v>
                </c:pt>
                <c:pt idx="117">
                  <c:v>41</c:v>
                </c:pt>
                <c:pt idx="118">
                  <c:v>40</c:v>
                </c:pt>
                <c:pt idx="119">
                  <c:v>40</c:v>
                </c:pt>
                <c:pt idx="120">
                  <c:v>40</c:v>
                </c:pt>
                <c:pt idx="121">
                  <c:v>40</c:v>
                </c:pt>
                <c:pt idx="122">
                  <c:v>40</c:v>
                </c:pt>
                <c:pt idx="123">
                  <c:v>40</c:v>
                </c:pt>
                <c:pt idx="124">
                  <c:v>40</c:v>
                </c:pt>
                <c:pt idx="125">
                  <c:v>39</c:v>
                </c:pt>
                <c:pt idx="126">
                  <c:v>39</c:v>
                </c:pt>
                <c:pt idx="127">
                  <c:v>39</c:v>
                </c:pt>
                <c:pt idx="128">
                  <c:v>39</c:v>
                </c:pt>
                <c:pt idx="129">
                  <c:v>39</c:v>
                </c:pt>
                <c:pt idx="130">
                  <c:v>39</c:v>
                </c:pt>
                <c:pt idx="131">
                  <c:v>39</c:v>
                </c:pt>
                <c:pt idx="132">
                  <c:v>39</c:v>
                </c:pt>
                <c:pt idx="133">
                  <c:v>38</c:v>
                </c:pt>
                <c:pt idx="134">
                  <c:v>37</c:v>
                </c:pt>
                <c:pt idx="135">
                  <c:v>34</c:v>
                </c:pt>
                <c:pt idx="136">
                  <c:v>33</c:v>
                </c:pt>
                <c:pt idx="137">
                  <c:v>33</c:v>
                </c:pt>
                <c:pt idx="138">
                  <c:v>33</c:v>
                </c:pt>
                <c:pt idx="139">
                  <c:v>32</c:v>
                </c:pt>
                <c:pt idx="140">
                  <c:v>32</c:v>
                </c:pt>
                <c:pt idx="141">
                  <c:v>32</c:v>
                </c:pt>
                <c:pt idx="142">
                  <c:v>32</c:v>
                </c:pt>
                <c:pt idx="143">
                  <c:v>32</c:v>
                </c:pt>
                <c:pt idx="144">
                  <c:v>32</c:v>
                </c:pt>
                <c:pt idx="145">
                  <c:v>31</c:v>
                </c:pt>
                <c:pt idx="146">
                  <c:v>31</c:v>
                </c:pt>
                <c:pt idx="147">
                  <c:v>30</c:v>
                </c:pt>
                <c:pt idx="148">
                  <c:v>30</c:v>
                </c:pt>
                <c:pt idx="149">
                  <c:v>30</c:v>
                </c:pt>
                <c:pt idx="150">
                  <c:v>29</c:v>
                </c:pt>
                <c:pt idx="151">
                  <c:v>29</c:v>
                </c:pt>
                <c:pt idx="152">
                  <c:v>29</c:v>
                </c:pt>
                <c:pt idx="153">
                  <c:v>29</c:v>
                </c:pt>
                <c:pt idx="154">
                  <c:v>28</c:v>
                </c:pt>
                <c:pt idx="155">
                  <c:v>28</c:v>
                </c:pt>
                <c:pt idx="156">
                  <c:v>28</c:v>
                </c:pt>
                <c:pt idx="157">
                  <c:v>28</c:v>
                </c:pt>
                <c:pt idx="158">
                  <c:v>28</c:v>
                </c:pt>
                <c:pt idx="159">
                  <c:v>27</c:v>
                </c:pt>
                <c:pt idx="160">
                  <c:v>27</c:v>
                </c:pt>
                <c:pt idx="161">
                  <c:v>26</c:v>
                </c:pt>
                <c:pt idx="162">
                  <c:v>26</c:v>
                </c:pt>
                <c:pt idx="163">
                  <c:v>24</c:v>
                </c:pt>
                <c:pt idx="164">
                  <c:v>24</c:v>
                </c:pt>
                <c:pt idx="165">
                  <c:v>24</c:v>
                </c:pt>
                <c:pt idx="166">
                  <c:v>22</c:v>
                </c:pt>
                <c:pt idx="167">
                  <c:v>21</c:v>
                </c:pt>
                <c:pt idx="168">
                  <c:v>21</c:v>
                </c:pt>
                <c:pt idx="169">
                  <c:v>20</c:v>
                </c:pt>
                <c:pt idx="170">
                  <c:v>19</c:v>
                </c:pt>
                <c:pt idx="171">
                  <c:v>18</c:v>
                </c:pt>
                <c:pt idx="172">
                  <c:v>17</c:v>
                </c:pt>
                <c:pt idx="173">
                  <c:v>17</c:v>
                </c:pt>
                <c:pt idx="174">
                  <c:v>17</c:v>
                </c:pt>
                <c:pt idx="175">
                  <c:v>16</c:v>
                </c:pt>
                <c:pt idx="176">
                  <c:v>15</c:v>
                </c:pt>
                <c:pt idx="177">
                  <c:v>14</c:v>
                </c:pt>
                <c:pt idx="178">
                  <c:v>12</c:v>
                </c:pt>
                <c:pt idx="179">
                  <c:v>12</c:v>
                </c:pt>
                <c:pt idx="180">
                  <c:v>11</c:v>
                </c:pt>
                <c:pt idx="181">
                  <c:v>11</c:v>
                </c:pt>
                <c:pt idx="182">
                  <c:v>10</c:v>
                </c:pt>
                <c:pt idx="183">
                  <c:v>10</c:v>
                </c:pt>
                <c:pt idx="184">
                  <c:v>10</c:v>
                </c:pt>
                <c:pt idx="185">
                  <c:v>10</c:v>
                </c:pt>
                <c:pt idx="186">
                  <c:v>9</c:v>
                </c:pt>
                <c:pt idx="187">
                  <c:v>9</c:v>
                </c:pt>
                <c:pt idx="188">
                  <c:v>8</c:v>
                </c:pt>
                <c:pt idx="189">
                  <c:v>7</c:v>
                </c:pt>
                <c:pt idx="190">
                  <c:v>4</c:v>
                </c:pt>
                <c:pt idx="191">
                  <c:v>2</c:v>
                </c:pt>
              </c:numCache>
            </c:numRef>
          </c:xVal>
          <c:yVal>
            <c:numRef>
              <c:f>Sheet4!$F$213:$F$404</c:f>
              <c:numCache>
                <c:formatCode>General</c:formatCode>
                <c:ptCount val="192"/>
                <c:pt idx="0">
                  <c:v>18.3</c:v>
                </c:pt>
                <c:pt idx="1">
                  <c:v>18</c:v>
                </c:pt>
                <c:pt idx="2">
                  <c:v>15</c:v>
                </c:pt>
                <c:pt idx="3">
                  <c:v>8.6999999999999904</c:v>
                </c:pt>
                <c:pt idx="4">
                  <c:v>12</c:v>
                </c:pt>
                <c:pt idx="5">
                  <c:v>12</c:v>
                </c:pt>
                <c:pt idx="6">
                  <c:v>15</c:v>
                </c:pt>
                <c:pt idx="7">
                  <c:v>20</c:v>
                </c:pt>
                <c:pt idx="8">
                  <c:v>17.399999999999899</c:v>
                </c:pt>
                <c:pt idx="9">
                  <c:v>14.65</c:v>
                </c:pt>
                <c:pt idx="10">
                  <c:v>14.65</c:v>
                </c:pt>
                <c:pt idx="11">
                  <c:v>13.55</c:v>
                </c:pt>
                <c:pt idx="12">
                  <c:v>21</c:v>
                </c:pt>
                <c:pt idx="13">
                  <c:v>12.4</c:v>
                </c:pt>
                <c:pt idx="14">
                  <c:v>15.6999999999999</c:v>
                </c:pt>
                <c:pt idx="15">
                  <c:v>10.3</c:v>
                </c:pt>
                <c:pt idx="16">
                  <c:v>7.5999999999999899</c:v>
                </c:pt>
                <c:pt idx="17">
                  <c:v>16.5</c:v>
                </c:pt>
                <c:pt idx="18">
                  <c:v>7.5999999999999899</c:v>
                </c:pt>
                <c:pt idx="19">
                  <c:v>10.55</c:v>
                </c:pt>
                <c:pt idx="20">
                  <c:v>15</c:v>
                </c:pt>
                <c:pt idx="21">
                  <c:v>9.0999999999999908</c:v>
                </c:pt>
                <c:pt idx="22">
                  <c:v>20</c:v>
                </c:pt>
                <c:pt idx="23">
                  <c:v>12.5</c:v>
                </c:pt>
                <c:pt idx="24">
                  <c:v>20.1999999999999</c:v>
                </c:pt>
                <c:pt idx="25">
                  <c:v>15.3</c:v>
                </c:pt>
                <c:pt idx="26">
                  <c:v>9.5</c:v>
                </c:pt>
                <c:pt idx="27">
                  <c:v>12</c:v>
                </c:pt>
                <c:pt idx="28">
                  <c:v>20.1999999999999</c:v>
                </c:pt>
                <c:pt idx="29">
                  <c:v>14.4</c:v>
                </c:pt>
                <c:pt idx="30">
                  <c:v>10</c:v>
                </c:pt>
                <c:pt idx="31">
                  <c:v>8</c:v>
                </c:pt>
                <c:pt idx="32">
                  <c:v>15.1999999999999</c:v>
                </c:pt>
                <c:pt idx="33">
                  <c:v>9.25</c:v>
                </c:pt>
                <c:pt idx="34">
                  <c:v>20</c:v>
                </c:pt>
                <c:pt idx="35">
                  <c:v>9.5</c:v>
                </c:pt>
                <c:pt idx="36">
                  <c:v>11</c:v>
                </c:pt>
                <c:pt idx="37">
                  <c:v>30.25</c:v>
                </c:pt>
                <c:pt idx="38">
                  <c:v>30.25</c:v>
                </c:pt>
                <c:pt idx="39">
                  <c:v>18.899999999999899</c:v>
                </c:pt>
                <c:pt idx="40">
                  <c:v>15.8</c:v>
                </c:pt>
                <c:pt idx="41">
                  <c:v>15.25</c:v>
                </c:pt>
                <c:pt idx="42">
                  <c:v>27.1</c:v>
                </c:pt>
                <c:pt idx="43">
                  <c:v>15.5</c:v>
                </c:pt>
                <c:pt idx="44">
                  <c:v>16.3</c:v>
                </c:pt>
                <c:pt idx="45">
                  <c:v>11.5</c:v>
                </c:pt>
                <c:pt idx="46">
                  <c:v>15</c:v>
                </c:pt>
                <c:pt idx="47">
                  <c:v>20.6</c:v>
                </c:pt>
                <c:pt idx="48">
                  <c:v>8.5</c:v>
                </c:pt>
                <c:pt idx="49">
                  <c:v>18.8</c:v>
                </c:pt>
                <c:pt idx="50">
                  <c:v>16.5</c:v>
                </c:pt>
                <c:pt idx="51">
                  <c:v>19.3</c:v>
                </c:pt>
                <c:pt idx="52">
                  <c:v>21</c:v>
                </c:pt>
                <c:pt idx="53">
                  <c:v>6</c:v>
                </c:pt>
                <c:pt idx="54">
                  <c:v>6</c:v>
                </c:pt>
                <c:pt idx="55">
                  <c:v>10.1999999999999</c:v>
                </c:pt>
                <c:pt idx="56">
                  <c:v>40</c:v>
                </c:pt>
                <c:pt idx="57">
                  <c:v>21.1999999999999</c:v>
                </c:pt>
                <c:pt idx="58">
                  <c:v>17.600000000000001</c:v>
                </c:pt>
                <c:pt idx="59">
                  <c:v>30</c:v>
                </c:pt>
                <c:pt idx="60">
                  <c:v>25.399999999999899</c:v>
                </c:pt>
                <c:pt idx="61">
                  <c:v>4</c:v>
                </c:pt>
                <c:pt idx="62">
                  <c:v>20</c:v>
                </c:pt>
                <c:pt idx="63">
                  <c:v>12.1999999999999</c:v>
                </c:pt>
                <c:pt idx="64">
                  <c:v>14.6999999999999</c:v>
                </c:pt>
                <c:pt idx="65">
                  <c:v>20</c:v>
                </c:pt>
                <c:pt idx="66">
                  <c:v>20</c:v>
                </c:pt>
                <c:pt idx="67">
                  <c:v>16</c:v>
                </c:pt>
                <c:pt idx="68">
                  <c:v>11.8</c:v>
                </c:pt>
                <c:pt idx="69">
                  <c:v>15.6999999999999</c:v>
                </c:pt>
                <c:pt idx="70">
                  <c:v>13.8</c:v>
                </c:pt>
                <c:pt idx="71">
                  <c:v>14.25</c:v>
                </c:pt>
                <c:pt idx="72">
                  <c:v>8.4</c:v>
                </c:pt>
                <c:pt idx="73">
                  <c:v>10.050000000000001</c:v>
                </c:pt>
                <c:pt idx="74">
                  <c:v>10.4</c:v>
                </c:pt>
                <c:pt idx="75">
                  <c:v>15</c:v>
                </c:pt>
                <c:pt idx="76">
                  <c:v>12.1</c:v>
                </c:pt>
                <c:pt idx="77">
                  <c:v>15.1999999999999</c:v>
                </c:pt>
                <c:pt idx="78">
                  <c:v>15</c:v>
                </c:pt>
                <c:pt idx="79">
                  <c:v>7.7999999999999901</c:v>
                </c:pt>
                <c:pt idx="80">
                  <c:v>8</c:v>
                </c:pt>
                <c:pt idx="81">
                  <c:v>6.4</c:v>
                </c:pt>
                <c:pt idx="82">
                  <c:v>6.7</c:v>
                </c:pt>
                <c:pt idx="83">
                  <c:v>6</c:v>
                </c:pt>
                <c:pt idx="84">
                  <c:v>17.5</c:v>
                </c:pt>
                <c:pt idx="85">
                  <c:v>17.399999999999899</c:v>
                </c:pt>
                <c:pt idx="86">
                  <c:v>25</c:v>
                </c:pt>
                <c:pt idx="87">
                  <c:v>8.3000000000000007</c:v>
                </c:pt>
                <c:pt idx="88">
                  <c:v>7.7</c:v>
                </c:pt>
                <c:pt idx="89">
                  <c:v>17</c:v>
                </c:pt>
                <c:pt idx="90">
                  <c:v>17.3</c:v>
                </c:pt>
                <c:pt idx="91">
                  <c:v>9.3000000000000007</c:v>
                </c:pt>
                <c:pt idx="92">
                  <c:v>12.6999999999999</c:v>
                </c:pt>
                <c:pt idx="93">
                  <c:v>17.350000000000001</c:v>
                </c:pt>
                <c:pt idx="94">
                  <c:v>11.35</c:v>
                </c:pt>
                <c:pt idx="95">
                  <c:v>5.7</c:v>
                </c:pt>
                <c:pt idx="96">
                  <c:v>6.5</c:v>
                </c:pt>
                <c:pt idx="97">
                  <c:v>15</c:v>
                </c:pt>
                <c:pt idx="98">
                  <c:v>20</c:v>
                </c:pt>
                <c:pt idx="99">
                  <c:v>9.6999999999999904</c:v>
                </c:pt>
                <c:pt idx="100">
                  <c:v>8.5</c:v>
                </c:pt>
                <c:pt idx="101">
                  <c:v>16</c:v>
                </c:pt>
                <c:pt idx="102">
                  <c:v>8.9</c:v>
                </c:pt>
                <c:pt idx="103">
                  <c:v>4</c:v>
                </c:pt>
                <c:pt idx="104">
                  <c:v>6.2</c:v>
                </c:pt>
                <c:pt idx="105">
                  <c:v>21.1</c:v>
                </c:pt>
                <c:pt idx="106">
                  <c:v>5.2</c:v>
                </c:pt>
                <c:pt idx="107">
                  <c:v>15.1</c:v>
                </c:pt>
                <c:pt idx="108">
                  <c:v>18</c:v>
                </c:pt>
                <c:pt idx="109">
                  <c:v>13.9</c:v>
                </c:pt>
                <c:pt idx="110">
                  <c:v>18.6999999999999</c:v>
                </c:pt>
                <c:pt idx="111">
                  <c:v>6.5999999999999899</c:v>
                </c:pt>
                <c:pt idx="112">
                  <c:v>12.85</c:v>
                </c:pt>
                <c:pt idx="113">
                  <c:v>14.8</c:v>
                </c:pt>
                <c:pt idx="114">
                  <c:v>20</c:v>
                </c:pt>
                <c:pt idx="115">
                  <c:v>26.8</c:v>
                </c:pt>
                <c:pt idx="116">
                  <c:v>3.7999999999999901</c:v>
                </c:pt>
                <c:pt idx="117">
                  <c:v>18</c:v>
                </c:pt>
                <c:pt idx="118">
                  <c:v>10.4</c:v>
                </c:pt>
                <c:pt idx="119">
                  <c:v>21.3</c:v>
                </c:pt>
                <c:pt idx="120">
                  <c:v>14.9</c:v>
                </c:pt>
                <c:pt idx="121">
                  <c:v>6</c:v>
                </c:pt>
                <c:pt idx="122">
                  <c:v>11.4</c:v>
                </c:pt>
                <c:pt idx="123">
                  <c:v>12</c:v>
                </c:pt>
                <c:pt idx="124">
                  <c:v>14.25</c:v>
                </c:pt>
                <c:pt idx="125">
                  <c:v>3.6</c:v>
                </c:pt>
                <c:pt idx="126">
                  <c:v>18.5</c:v>
                </c:pt>
                <c:pt idx="127">
                  <c:v>18.5</c:v>
                </c:pt>
                <c:pt idx="128">
                  <c:v>10</c:v>
                </c:pt>
                <c:pt idx="129">
                  <c:v>6.3499999999999899</c:v>
                </c:pt>
                <c:pt idx="130">
                  <c:v>5.2999999999999901</c:v>
                </c:pt>
                <c:pt idx="131">
                  <c:v>13</c:v>
                </c:pt>
                <c:pt idx="132">
                  <c:v>3.6</c:v>
                </c:pt>
                <c:pt idx="133">
                  <c:v>15</c:v>
                </c:pt>
                <c:pt idx="134">
                  <c:v>4.2</c:v>
                </c:pt>
                <c:pt idx="135">
                  <c:v>5</c:v>
                </c:pt>
                <c:pt idx="136">
                  <c:v>4.0999999999999899</c:v>
                </c:pt>
                <c:pt idx="137">
                  <c:v>4.0999999999999899</c:v>
                </c:pt>
                <c:pt idx="138">
                  <c:v>5.7999999999999901</c:v>
                </c:pt>
                <c:pt idx="139">
                  <c:v>22</c:v>
                </c:pt>
                <c:pt idx="140">
                  <c:v>5.5</c:v>
                </c:pt>
                <c:pt idx="141">
                  <c:v>8.5500000000000007</c:v>
                </c:pt>
                <c:pt idx="142">
                  <c:v>8.5500000000000007</c:v>
                </c:pt>
                <c:pt idx="143">
                  <c:v>8.6999999999999904</c:v>
                </c:pt>
                <c:pt idx="144">
                  <c:v>15.15</c:v>
                </c:pt>
                <c:pt idx="145">
                  <c:v>23.6</c:v>
                </c:pt>
                <c:pt idx="146">
                  <c:v>23.6</c:v>
                </c:pt>
                <c:pt idx="147">
                  <c:v>24</c:v>
                </c:pt>
                <c:pt idx="148">
                  <c:v>4.5</c:v>
                </c:pt>
                <c:pt idx="149">
                  <c:v>25.1999999999999</c:v>
                </c:pt>
                <c:pt idx="150">
                  <c:v>4.7999999999999901</c:v>
                </c:pt>
                <c:pt idx="151">
                  <c:v>6.5999999999999899</c:v>
                </c:pt>
                <c:pt idx="152">
                  <c:v>12.5</c:v>
                </c:pt>
                <c:pt idx="153">
                  <c:v>4.9000000000000004</c:v>
                </c:pt>
                <c:pt idx="154">
                  <c:v>8.5</c:v>
                </c:pt>
                <c:pt idx="155">
                  <c:v>8.5</c:v>
                </c:pt>
                <c:pt idx="156">
                  <c:v>5</c:v>
                </c:pt>
                <c:pt idx="157">
                  <c:v>4.4000000000000004</c:v>
                </c:pt>
                <c:pt idx="158">
                  <c:v>6.9</c:v>
                </c:pt>
                <c:pt idx="159">
                  <c:v>11.6999999999999</c:v>
                </c:pt>
                <c:pt idx="160">
                  <c:v>4.5</c:v>
                </c:pt>
                <c:pt idx="161">
                  <c:v>7.5999999999999899</c:v>
                </c:pt>
                <c:pt idx="162">
                  <c:v>12.8</c:v>
                </c:pt>
                <c:pt idx="163">
                  <c:v>5.45</c:v>
                </c:pt>
                <c:pt idx="164">
                  <c:v>5.45</c:v>
                </c:pt>
                <c:pt idx="165">
                  <c:v>12.5</c:v>
                </c:pt>
                <c:pt idx="166">
                  <c:v>7.2</c:v>
                </c:pt>
                <c:pt idx="167">
                  <c:v>26.399999999999899</c:v>
                </c:pt>
                <c:pt idx="168">
                  <c:v>27.6</c:v>
                </c:pt>
                <c:pt idx="169">
                  <c:v>10</c:v>
                </c:pt>
                <c:pt idx="170">
                  <c:v>12.8</c:v>
                </c:pt>
                <c:pt idx="171">
                  <c:v>5.9</c:v>
                </c:pt>
                <c:pt idx="172">
                  <c:v>10.5</c:v>
                </c:pt>
                <c:pt idx="173">
                  <c:v>15.6999999999999</c:v>
                </c:pt>
                <c:pt idx="174">
                  <c:v>5.0999999999999899</c:v>
                </c:pt>
                <c:pt idx="175">
                  <c:v>5.25</c:v>
                </c:pt>
                <c:pt idx="176">
                  <c:v>12</c:v>
                </c:pt>
                <c:pt idx="177">
                  <c:v>3.8999999999999901</c:v>
                </c:pt>
                <c:pt idx="178">
                  <c:v>4.5</c:v>
                </c:pt>
                <c:pt idx="179">
                  <c:v>26.3</c:v>
                </c:pt>
                <c:pt idx="180">
                  <c:v>22.25</c:v>
                </c:pt>
                <c:pt idx="181">
                  <c:v>19</c:v>
                </c:pt>
                <c:pt idx="182">
                  <c:v>9.3000000000000007</c:v>
                </c:pt>
                <c:pt idx="183">
                  <c:v>15.1</c:v>
                </c:pt>
                <c:pt idx="184">
                  <c:v>4.2999999999999901</c:v>
                </c:pt>
                <c:pt idx="185">
                  <c:v>4.2999999999999901</c:v>
                </c:pt>
                <c:pt idx="186">
                  <c:v>4</c:v>
                </c:pt>
                <c:pt idx="187">
                  <c:v>4.4000000000000004</c:v>
                </c:pt>
                <c:pt idx="188">
                  <c:v>4.1500000000000004</c:v>
                </c:pt>
                <c:pt idx="189">
                  <c:v>8.3000000000000007</c:v>
                </c:pt>
                <c:pt idx="190">
                  <c:v>15.1</c:v>
                </c:pt>
                <c:pt idx="191">
                  <c:v>10.3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7CB3-4756-BB14-A73F37EFD0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11350736"/>
        <c:axId val="611355000"/>
      </c:scatterChart>
      <c:valAx>
        <c:axId val="6113507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11355000"/>
        <c:crosses val="autoZero"/>
        <c:crossBetween val="midCat"/>
      </c:valAx>
      <c:valAx>
        <c:axId val="611355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6113507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7740515187880379"/>
          <c:y val="4.9242189632667861E-2"/>
          <c:w val="0.3118518984286533"/>
          <c:h val="0.5111289275497962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694500" cy="496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1" tIns="45711" rIns="91421" bIns="45711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en-GB"/>
              <a:t>Bezeichnung des Anlasses mit Datum bzw Geschäft / Vorhaben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71408" y="0"/>
            <a:ext cx="1526268" cy="496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1" tIns="45711" rIns="91421" bIns="4571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de-CH"/>
              <a:t>Stand TT.MM.JJ</a:t>
            </a:r>
            <a:endParaRPr lang="en-GB"/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31973"/>
            <a:ext cx="4694500" cy="496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1" tIns="45711" rIns="91421" bIns="45711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en-GB"/>
              <a:t>Bereich</a:t>
            </a:r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00087" y="9431973"/>
            <a:ext cx="1597588" cy="496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1" tIns="45711" rIns="91421" bIns="45711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9A68562-A981-417D-8DF3-85601DFBB973}" type="slidenum">
              <a:rPr lang="en-GB" altLang="de-DE"/>
              <a:pPr>
                <a:defRPr/>
              </a:pPr>
              <a:t>‹Nr.›</a:t>
            </a:fld>
            <a:endParaRPr lang="en-GB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767406" cy="496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1" tIns="45711" rIns="91421" bIns="45711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de-CH"/>
              <a:t>Bezeichnung des Anlasses mit Datum bzw Geschäft / Vorhaben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71408" y="0"/>
            <a:ext cx="1526268" cy="496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1" tIns="45711" rIns="91421" bIns="4571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de-CH"/>
              <a:t>Stand TT.MM.JJ</a:t>
            </a:r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5988" y="742950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568" y="4716780"/>
            <a:ext cx="4984539" cy="4467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1" tIns="45711" rIns="91421" bIns="45711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GB" noProof="0" smtClean="0"/>
          </a:p>
        </p:txBody>
      </p:sp>
      <p:sp>
        <p:nvSpPr>
          <p:cNvPr id="8198" name="Rectangle 6"/>
          <p:cNvSpPr>
            <a:spLocks noGrp="1" noChangeAspect="1" noChangeArrowheads="1"/>
          </p:cNvSpPr>
          <p:nvPr>
            <p:ph type="ftr" sz="quarter" idx="4"/>
          </p:nvPr>
        </p:nvSpPr>
        <p:spPr bwMode="auto">
          <a:xfrm>
            <a:off x="0" y="9431973"/>
            <a:ext cx="4478953" cy="496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1" tIns="45711" rIns="91421" bIns="45711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de-CH"/>
              <a:t>Bereich</a:t>
            </a:r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86955" y="9431973"/>
            <a:ext cx="1310720" cy="496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1" tIns="45711" rIns="91421" bIns="45711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FD3FD1B-704E-4BF8-9B1E-8F6526197AD3}" type="slidenum">
              <a:rPr lang="de-CH" altLang="de-DE"/>
              <a:pPr>
                <a:defRPr/>
              </a:pPr>
              <a:t>‹Nr.›</a:t>
            </a:fld>
            <a:endParaRPr lang="de-CH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2FD0BB-DB7C-4164-9045-C1CB3D8FA3F7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5107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2950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177" indent="-171177">
              <a:buFontTx/>
              <a:buChar char="-"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AA6C970-437F-4DF8-BC06-81E911D2BFDC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69342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2950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177" indent="-171177">
              <a:buFontTx/>
              <a:buChar char="-"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AA6C970-437F-4DF8-BC06-81E911D2BFDC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4343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2950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177" indent="-171177">
              <a:buFontTx/>
              <a:buChar char="-"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AA6C970-437F-4DF8-BC06-81E911D2BFDC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556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2950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177" indent="-171177">
              <a:buFontTx/>
              <a:buChar char="-"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AA6C970-437F-4DF8-BC06-81E911D2BFDC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813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2950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177" indent="-171177">
              <a:buFontTx/>
              <a:buChar char="-"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AA6C970-437F-4DF8-BC06-81E911D2BFDC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083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2950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177" indent="-171177">
              <a:buFontTx/>
              <a:buChar char="-"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AA6C970-437F-4DF8-BC06-81E911D2BFDC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6892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2950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177" indent="-171177">
              <a:buFontTx/>
              <a:buChar char="-"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AA6C970-437F-4DF8-BC06-81E911D2BFDC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2728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2950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177" indent="-171177">
              <a:buFontTx/>
              <a:buChar char="-"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AA6C970-437F-4DF8-BC06-81E911D2BFDC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663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2950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177" indent="-171177">
              <a:buFontTx/>
              <a:buChar char="-"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AA6C970-437F-4DF8-BC06-81E911D2BFDC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6864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2950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177" indent="-171177">
              <a:buFontTx/>
              <a:buChar char="-"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AA6C970-437F-4DF8-BC06-81E911D2BFDC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0018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7675" lvl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de-CH" sz="120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AA6C970-437F-4DF8-BC06-81E911D2BFDC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40724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2950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177" indent="-171177">
              <a:buFontTx/>
              <a:buChar char="-"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AA6C970-437F-4DF8-BC06-81E911D2BFDC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27738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2950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177" indent="-171177">
              <a:buFontTx/>
              <a:buChar char="-"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AA6C970-437F-4DF8-BC06-81E911D2BFDC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2525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2950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177" indent="-171177">
              <a:buFontTx/>
              <a:buChar char="-"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AA6C970-437F-4DF8-BC06-81E911D2BFDC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6234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2950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177" indent="-171177">
              <a:buFontTx/>
              <a:buChar char="-"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AA6C970-437F-4DF8-BC06-81E911D2BFDC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41464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2950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177" indent="-171177">
              <a:buFontTx/>
              <a:buChar char="-"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AA6C970-437F-4DF8-BC06-81E911D2BFDC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57708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2950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177" indent="-171177">
              <a:buFontTx/>
              <a:buChar char="-"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AA6C970-437F-4DF8-BC06-81E911D2BFDC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02575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2950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177" indent="-171177">
              <a:buFontTx/>
              <a:buChar char="-"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AA6C970-437F-4DF8-BC06-81E911D2BFDC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4516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5988" y="742950"/>
            <a:ext cx="4965700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177" indent="-171177">
              <a:buFontTx/>
              <a:buChar char="-"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AA6C970-437F-4DF8-BC06-81E911D2BFDC}" type="slidenum">
              <a:rPr lang="en-GB" smtClean="0"/>
              <a:pPr>
                <a:defRPr/>
              </a:pPr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06834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193" indent="-171193">
              <a:buFontTx/>
              <a:buChar char="-"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AA6C970-437F-4DF8-BC06-81E911D2BFDC}" type="slidenum">
              <a:rPr lang="en-GB" smtClean="0"/>
              <a:pPr>
                <a:defRPr/>
              </a:pPr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84080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193" indent="-171193">
              <a:buFontTx/>
              <a:buChar char="-"/>
            </a:pP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AA6C970-437F-4DF8-BC06-81E911D2BFDC}" type="slidenum">
              <a:rPr lang="en-GB" smtClean="0"/>
              <a:pPr>
                <a:defRPr/>
              </a:pPr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688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321" indent="-285321">
              <a:spcAft>
                <a:spcPts val="599"/>
              </a:spcAft>
              <a:buFont typeface="Wingdings" panose="05000000000000000000" pitchFamily="2" charset="2"/>
              <a:buChar char="à"/>
            </a:pPr>
            <a:r>
              <a:rPr lang="de-CH" kern="0" dirty="0"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u</a:t>
            </a:r>
            <a:r>
              <a:rPr lang="de-CH" kern="0" dirty="0">
                <a:latin typeface="Arial" pitchFamily="34" charset="0"/>
                <a:cs typeface="Arial" pitchFamily="34" charset="0"/>
              </a:rPr>
              <a:t>nterschiedliche Anforderungen an Lockergesteinsuntergrund</a:t>
            </a:r>
          </a:p>
          <a:p>
            <a:pPr marL="285321" indent="-285321">
              <a:spcAft>
                <a:spcPts val="599"/>
              </a:spcAft>
              <a:buFont typeface="Wingdings" panose="05000000000000000000" pitchFamily="2" charset="2"/>
              <a:buChar char="à"/>
            </a:pPr>
            <a:r>
              <a:rPr lang="de-CH" kern="0" dirty="0">
                <a:latin typeface="Arial" pitchFamily="34" charset="0"/>
                <a:cs typeface="Arial" pitchFamily="34" charset="0"/>
              </a:rPr>
              <a:t>unterschiedliche Daten resp. Klassifikationen zum Lockergesteinsuntergrund werden benötigt</a:t>
            </a:r>
          </a:p>
          <a:p>
            <a:pPr marL="285321" indent="-285321">
              <a:spcAft>
                <a:spcPts val="599"/>
              </a:spcAft>
              <a:buFont typeface="Wingdings" panose="05000000000000000000" pitchFamily="2" charset="2"/>
              <a:buChar char="à"/>
            </a:pPr>
            <a:r>
              <a:rPr lang="de-CH" kern="0" dirty="0">
                <a:latin typeface="Arial" pitchFamily="34" charset="0"/>
                <a:cs typeface="Arial" pitchFamily="34" charset="0"/>
              </a:rPr>
              <a:t>ohne gut strukturierte Lockergesteinsdaten ist eine Koordination zwischen den Nutzungen fast nicht möglich </a:t>
            </a:r>
            <a:r>
              <a:rPr lang="de-CH" kern="0" dirty="0"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 Nutzungskonflikte</a:t>
            </a:r>
          </a:p>
          <a:p>
            <a:pPr marL="285321" indent="-285321">
              <a:spcAft>
                <a:spcPts val="599"/>
              </a:spcAft>
              <a:buFont typeface="Wingdings" panose="05000000000000000000" pitchFamily="2" charset="2"/>
              <a:buChar char="à"/>
            </a:pPr>
            <a:r>
              <a:rPr lang="de-CH" kern="0" dirty="0"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damit geologische oder parametrische 3D-Modelle und daraus abgeleitete Produkte erstellt werden können, braucht es einheitlich erfasste und klassifizierte quartäre Lockergesteinsdaten</a:t>
            </a:r>
            <a:endParaRPr lang="de-CH" kern="0" dirty="0">
              <a:latin typeface="Arial" pitchFamily="34" charset="0"/>
              <a:cs typeface="Arial" pitchFamily="34" charset="0"/>
            </a:endParaRP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AA6C970-437F-4DF8-BC06-81E911D2BFDC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0931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47675" lvl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de-CH" sz="1200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AA6C970-437F-4DF8-BC06-81E911D2BFDC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4442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AA6C970-437F-4DF8-BC06-81E911D2BFDC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2877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AA6C970-437F-4DF8-BC06-81E911D2BFDC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211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AA6C970-437F-4DF8-BC06-81E911D2BFDC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10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993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AA6C970-437F-4DF8-BC06-81E911D2BFDC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291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9AA6C970-437F-4DF8-BC06-81E911D2BFDC}" type="slidenum">
              <a:rPr lang="en-GB" smtClean="0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727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4560888" y="428625"/>
            <a:ext cx="30956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45000"/>
              </a:lnSpc>
              <a:spcBef>
                <a:spcPct val="50000"/>
              </a:spcBef>
              <a:defRPr/>
            </a:pPr>
            <a:r>
              <a:rPr lang="de-CH" sz="900" b="1" dirty="0" smtClean="0"/>
              <a:t>Federal Office </a:t>
            </a:r>
            <a:r>
              <a:rPr lang="de-CH" sz="900" b="1" dirty="0" err="1" smtClean="0"/>
              <a:t>of</a:t>
            </a:r>
            <a:r>
              <a:rPr lang="de-CH" sz="900" b="1" dirty="0" smtClean="0"/>
              <a:t> </a:t>
            </a:r>
            <a:r>
              <a:rPr lang="de-CH" sz="900" b="1" dirty="0" err="1" smtClean="0"/>
              <a:t>Topography</a:t>
            </a:r>
            <a:r>
              <a:rPr lang="de-CH" sz="900" b="1" dirty="0" smtClean="0"/>
              <a:t> </a:t>
            </a:r>
            <a:r>
              <a:rPr lang="de-CH" sz="900" b="1" dirty="0" smtClean="0"/>
              <a:t>swisstopo</a:t>
            </a:r>
          </a:p>
          <a:p>
            <a:pPr>
              <a:lnSpc>
                <a:spcPct val="45000"/>
              </a:lnSpc>
              <a:spcBef>
                <a:spcPct val="50000"/>
              </a:spcBef>
              <a:defRPr/>
            </a:pPr>
            <a:r>
              <a:rPr lang="de-CH" sz="900" dirty="0" smtClean="0"/>
              <a:t>Swiss Geological Survey</a:t>
            </a:r>
            <a:endParaRPr lang="de-CH" sz="900" dirty="0" smtClean="0"/>
          </a:p>
          <a:p>
            <a:pPr>
              <a:lnSpc>
                <a:spcPct val="45000"/>
              </a:lnSpc>
              <a:spcBef>
                <a:spcPct val="50000"/>
              </a:spcBef>
              <a:defRPr/>
            </a:pPr>
            <a:endParaRPr lang="de-CH" sz="900" b="1" dirty="0" smtClean="0"/>
          </a:p>
        </p:txBody>
      </p:sp>
      <p:pic>
        <p:nvPicPr>
          <p:cNvPr id="3" name="Picture 5" descr="Schweiz_Eidgenossen_rg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387350"/>
            <a:ext cx="1981200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fik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0575"/>
            <a:ext cx="1284288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3803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CH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4EB05A-9743-454D-A66C-EE546196DBB5}" type="datetime1">
              <a:rPr lang="de-CH" smtClean="0"/>
              <a:t>20.01.2019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93715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A3AE74-D3B1-4403-8027-2BD3027EC5D8}" type="datetime1">
              <a:rPr lang="de-CH" smtClean="0"/>
              <a:t>20.01.2019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86177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91338" y="323850"/>
            <a:ext cx="1866900" cy="598487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285875" y="323850"/>
            <a:ext cx="5453063" cy="598487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82FF53-3229-4DFF-8A85-318FD4F88E26}" type="datetime1">
              <a:rPr lang="de-CH" smtClean="0"/>
              <a:t>20.01.2019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6502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A6091D-2384-4C6F-B9E4-A65F3FF0D2D3}" type="datetime1">
              <a:rPr lang="de-CH" smtClean="0"/>
              <a:t>20.01.2019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72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E36D3C-6C10-44D2-A1D5-095AA0BF8637}" type="datetime1">
              <a:rPr lang="de-CH" smtClean="0"/>
              <a:t>20.01.2019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69973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85875" y="1449388"/>
            <a:ext cx="3659188" cy="4859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97463" y="1449388"/>
            <a:ext cx="3660775" cy="4859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FD2AA5-2785-4EF4-88AA-C15C6516BD9F}" type="datetime1">
              <a:rPr lang="de-CH" smtClean="0"/>
              <a:t>20.01.2019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97317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85875" y="1449388"/>
            <a:ext cx="3659188" cy="4859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97463" y="1449388"/>
            <a:ext cx="3660775" cy="4859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B96202-31E1-43B2-A47B-F78EB2E6E4BB}" type="datetime1">
              <a:rPr lang="de-CH" smtClean="0"/>
              <a:t>20.01.2019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165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562696-952D-4A3D-ABB4-9AD4027EEA64}" type="datetime1">
              <a:rPr lang="de-CH" smtClean="0"/>
              <a:t>20.01.2019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6339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16A321-56EF-4A4A-9989-B39C80D99267}" type="datetime1">
              <a:rPr lang="de-CH" smtClean="0"/>
              <a:t>20.01.2019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9772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551A85-82E8-4598-A8A5-266ECB1F3F2D}" type="datetime1">
              <a:rPr lang="de-CH" smtClean="0"/>
              <a:t>20.01.2019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4598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89009B-C655-449E-8C2C-6EF54E143C0F}" type="datetime1">
              <a:rPr lang="de-CH" smtClean="0"/>
              <a:t>20.01.2019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13678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Box 2"/>
          <p:cNvSpPr txBox="1">
            <a:spLocks noChangeArrowheads="1"/>
          </p:cNvSpPr>
          <p:nvPr/>
        </p:nvSpPr>
        <p:spPr bwMode="auto">
          <a:xfrm>
            <a:off x="533400" y="304800"/>
            <a:ext cx="510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en-CA" sz="2400" smtClean="0"/>
          </a:p>
        </p:txBody>
      </p:sp>
      <p:sp>
        <p:nvSpPr>
          <p:cNvPr id="1027" name="Rectangle 3"/>
          <p:cNvSpPr>
            <a:spLocks noGrp="1" noChangeAspect="1" noChangeArrowheads="1"/>
          </p:cNvSpPr>
          <p:nvPr>
            <p:ph type="title"/>
          </p:nvPr>
        </p:nvSpPr>
        <p:spPr bwMode="auto">
          <a:xfrm>
            <a:off x="1296988" y="323850"/>
            <a:ext cx="7461250" cy="989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Agenda (Schriftgrösse = 32 Pt fett)</a:t>
            </a:r>
            <a:endParaRPr lang="en-GB" altLang="de-DE" smtClean="0"/>
          </a:p>
        </p:txBody>
      </p:sp>
      <p:sp>
        <p:nvSpPr>
          <p:cNvPr id="1028" name="Rectangle 4"/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1285875" y="1449388"/>
            <a:ext cx="7472363" cy="4859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 smtClean="0"/>
              <a:t>Um den Fliesstext übersichtlich zu halten, sollten Abschnitte gemacht werden. Diese werden zur besseren Lesbarkeit jeweils mit einer Blindzeile getrennt</a:t>
            </a:r>
            <a:br>
              <a:rPr lang="en-GB" altLang="de-DE" smtClean="0"/>
            </a:br>
            <a:r>
              <a:rPr lang="en-GB" altLang="de-DE" smtClean="0"/>
              <a:t>(Schriftgrösse = 28 Pt normal)</a:t>
            </a:r>
            <a:br>
              <a:rPr lang="en-GB" altLang="de-DE" smtClean="0"/>
            </a:br>
            <a:endParaRPr lang="en-GB" altLang="de-DE" smtClean="0"/>
          </a:p>
          <a:p>
            <a:pPr lvl="0"/>
            <a:r>
              <a:rPr lang="en-GB" altLang="de-DE" smtClean="0"/>
              <a:t>Klicken Sie, um die Formate des Vorlagen-textes zu bearbeiten</a:t>
            </a:r>
          </a:p>
          <a:p>
            <a:pPr lvl="1"/>
            <a:r>
              <a:rPr lang="en-GB" altLang="de-DE" smtClean="0"/>
              <a:t>Zweite Ebene</a:t>
            </a:r>
          </a:p>
          <a:p>
            <a:pPr lvl="2"/>
            <a:r>
              <a:rPr lang="en-GB" altLang="de-DE" smtClean="0"/>
              <a:t>Dritte Ebene (Schriftgr=28 Pt normal)</a:t>
            </a:r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6448425" y="6427788"/>
            <a:ext cx="2266950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lnSpc>
                <a:spcPct val="105000"/>
              </a:lnSpc>
              <a:spcBef>
                <a:spcPct val="50000"/>
              </a:spcBef>
              <a:defRPr/>
            </a:pPr>
            <a:fld id="{A94503A9-6592-4336-A825-2FCF314ED9C4}" type="slidenum">
              <a:rPr lang="de-CH" altLang="de-DE" sz="900" smtClean="0"/>
              <a:pPr algn="r">
                <a:lnSpc>
                  <a:spcPct val="105000"/>
                </a:lnSpc>
                <a:spcBef>
                  <a:spcPct val="50000"/>
                </a:spcBef>
                <a:defRPr/>
              </a:pPr>
              <a:t>‹Nr.›</a:t>
            </a:fld>
            <a:r>
              <a:rPr lang="de-CH" altLang="de-DE" sz="900" smtClean="0"/>
              <a:t> </a:t>
            </a:r>
          </a:p>
        </p:txBody>
      </p:sp>
      <p:sp>
        <p:nvSpPr>
          <p:cNvPr id="1030" name="AutoShape 6"/>
          <p:cNvSpPr>
            <a:spLocks noChangeArrowheads="1"/>
          </p:cNvSpPr>
          <p:nvPr/>
        </p:nvSpPr>
        <p:spPr bwMode="auto">
          <a:xfrm>
            <a:off x="1260475" y="6396038"/>
            <a:ext cx="3551238" cy="190248"/>
          </a:xfrm>
          <a:prstGeom prst="octagon">
            <a:avLst>
              <a:gd name="adj" fmla="val 2928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5000"/>
              </a:lnSpc>
              <a:spcBef>
                <a:spcPct val="50000"/>
              </a:spcBef>
              <a:defRPr/>
            </a:pPr>
            <a:r>
              <a:rPr lang="de-CH" altLang="de-DE" sz="900" b="1" dirty="0" smtClean="0"/>
              <a:t>Federal Office </a:t>
            </a:r>
            <a:r>
              <a:rPr lang="de-CH" altLang="de-DE" sz="900" b="1" dirty="0" err="1" smtClean="0"/>
              <a:t>of</a:t>
            </a:r>
            <a:r>
              <a:rPr lang="de-CH" altLang="de-DE" sz="900" b="1" dirty="0" smtClean="0"/>
              <a:t> </a:t>
            </a:r>
            <a:r>
              <a:rPr lang="de-CH" altLang="de-DE" sz="900" b="1" dirty="0" err="1" smtClean="0"/>
              <a:t>Topography</a:t>
            </a:r>
            <a:r>
              <a:rPr lang="de-CH" altLang="de-DE" sz="900" b="1" dirty="0" smtClean="0"/>
              <a:t> swisstopo</a:t>
            </a:r>
            <a:endParaRPr lang="de-CH" altLang="de-DE" sz="900" dirty="0" smtClean="0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 flipH="1">
            <a:off x="1325563" y="6384925"/>
            <a:ext cx="74961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1032" name="AutoShape 8"/>
          <p:cNvSpPr>
            <a:spLocks noChangeArrowheads="1"/>
          </p:cNvSpPr>
          <p:nvPr/>
        </p:nvSpPr>
        <p:spPr bwMode="auto">
          <a:xfrm>
            <a:off x="1270000" y="6627813"/>
            <a:ext cx="3506788" cy="102608"/>
          </a:xfrm>
          <a:prstGeom prst="octagon">
            <a:avLst>
              <a:gd name="adj" fmla="val 2928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45000"/>
              </a:lnSpc>
              <a:spcBef>
                <a:spcPct val="50000"/>
              </a:spcBef>
              <a:defRPr/>
            </a:pPr>
            <a:r>
              <a:rPr lang="de-CH" altLang="de-DE" sz="900" dirty="0" smtClean="0"/>
              <a:t>Swiss Geological Survey</a:t>
            </a:r>
            <a:endParaRPr lang="de-CH" altLang="de-DE" sz="900" dirty="0" smtClean="0"/>
          </a:p>
        </p:txBody>
      </p:sp>
      <p:sp>
        <p:nvSpPr>
          <p:cNvPr id="11367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957638" y="6381750"/>
            <a:ext cx="431800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900">
                <a:latin typeface="Arial" charset="0"/>
              </a:defRPr>
            </a:lvl1pPr>
          </a:lstStyle>
          <a:p>
            <a:pPr>
              <a:defRPr/>
            </a:pPr>
            <a:fld id="{B99E14AC-94F3-4FE7-B786-F4DAFB3CF972}" type="datetime1">
              <a:rPr lang="de-CH" smtClean="0"/>
              <a:t>20.01.2019</a:t>
            </a:fld>
            <a:endParaRPr lang="de-DE" dirty="0"/>
          </a:p>
        </p:txBody>
      </p:sp>
      <p:pic>
        <p:nvPicPr>
          <p:cNvPr id="1034" name="Picture 10" descr="Schweizerkreuz_rgb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392113"/>
            <a:ext cx="2714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3948" r:id="rId3"/>
    <p:sldLayoutId id="2147483949" r:id="rId4"/>
    <p:sldLayoutId id="2147483950" r:id="rId5"/>
    <p:sldLayoutId id="2147483951" r:id="rId6"/>
    <p:sldLayoutId id="2147483952" r:id="rId7"/>
    <p:sldLayoutId id="2147483953" r:id="rId8"/>
    <p:sldLayoutId id="2147483954" r:id="rId9"/>
    <p:sldLayoutId id="2147483955" r:id="rId10"/>
    <p:sldLayoutId id="2147483956" r:id="rId11"/>
    <p:sldLayoutId id="2147483957" r:id="rId1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8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8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DDDDDD"/>
        </a:buClr>
        <a:buChar char="•"/>
        <a:defRPr sz="2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DDDDDD"/>
        </a:buClr>
        <a:buChar char="•"/>
        <a:defRPr sz="2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DDDDDD"/>
        </a:buClr>
        <a:buChar char="•"/>
        <a:defRPr sz="2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DDDDDD"/>
        </a:buClr>
        <a:buChar char="•"/>
        <a:defRPr sz="2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DDDDDD"/>
        </a:buClr>
        <a:buChar char="•"/>
        <a:defRPr sz="2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/>
        </p:nvSpPr>
        <p:spPr>
          <a:xfrm>
            <a:off x="1300262" y="2924944"/>
            <a:ext cx="772884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Standardization and use </a:t>
            </a:r>
            <a:r>
              <a:rPr lang="en-US" sz="2000" b="1" dirty="0"/>
              <a:t>of </a:t>
            </a:r>
            <a:r>
              <a:rPr lang="en-US" sz="2000" b="1" dirty="0" smtClean="0"/>
              <a:t>‘geotechnical’ </a:t>
            </a:r>
            <a:r>
              <a:rPr lang="en-US" sz="2000" b="1" dirty="0"/>
              <a:t>data in </a:t>
            </a:r>
            <a:r>
              <a:rPr lang="en-US" sz="2000" b="1" dirty="0" smtClean="0"/>
              <a:t>Switzerland -  </a:t>
            </a:r>
          </a:p>
          <a:p>
            <a:r>
              <a:rPr lang="en-US" sz="2000" b="1" dirty="0" smtClean="0"/>
              <a:t>A first </a:t>
            </a:r>
            <a:r>
              <a:rPr lang="en-US" sz="2000" b="1" dirty="0"/>
              <a:t>approach and problems encountered</a:t>
            </a:r>
            <a:endParaRPr lang="en-US" sz="2000" b="1" dirty="0" smtClean="0"/>
          </a:p>
          <a:p>
            <a:r>
              <a:rPr lang="de-CH" sz="1800" dirty="0" smtClean="0"/>
              <a:t/>
            </a:r>
            <a:br>
              <a:rPr lang="de-CH" sz="1800" dirty="0" smtClean="0"/>
            </a:br>
            <a:r>
              <a:rPr lang="de-CH" sz="1600" dirty="0" smtClean="0"/>
              <a:t>Stefan Volken</a:t>
            </a:r>
          </a:p>
          <a:p>
            <a:r>
              <a:rPr lang="de-CH" sz="1800" dirty="0">
                <a:solidFill>
                  <a:schemeClr val="tx1"/>
                </a:solidFill>
                <a:cs typeface="Arial" pitchFamily="34" charset="0"/>
              </a:rPr>
              <a:t/>
            </a:r>
            <a:br>
              <a:rPr lang="de-CH" sz="1800" dirty="0">
                <a:solidFill>
                  <a:schemeClr val="tx1"/>
                </a:solidFill>
                <a:cs typeface="Arial" pitchFamily="34" charset="0"/>
              </a:rPr>
            </a:br>
            <a:endParaRPr lang="de-CH" sz="1800" dirty="0" smtClean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1300262" y="5570076"/>
            <a:ext cx="772884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DDDDDD"/>
              </a:buClr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de-CH" sz="1400" dirty="0" err="1" smtClean="0"/>
              <a:t>Geotechnical</a:t>
            </a:r>
            <a:r>
              <a:rPr lang="de-CH" sz="1400" dirty="0" smtClean="0"/>
              <a:t> Data </a:t>
            </a:r>
            <a:r>
              <a:rPr lang="de-CH" sz="1400" dirty="0" err="1" smtClean="0"/>
              <a:t>Standardization</a:t>
            </a:r>
            <a:r>
              <a:rPr lang="de-CH" sz="1400" dirty="0" smtClean="0"/>
              <a:t> Workshop</a:t>
            </a:r>
            <a:r>
              <a:rPr lang="en-GB" sz="1400" dirty="0" smtClean="0"/>
              <a:t/>
            </a:r>
            <a:br>
              <a:rPr lang="en-GB" sz="1400" dirty="0" smtClean="0"/>
            </a:br>
            <a:r>
              <a:rPr lang="en-GB" sz="1400" dirty="0" smtClean="0"/>
              <a:t>Paris, 22 - 24 </a:t>
            </a:r>
            <a:r>
              <a:rPr lang="de-CH" sz="1400" dirty="0" err="1" smtClean="0"/>
              <a:t>January</a:t>
            </a:r>
            <a:r>
              <a:rPr lang="de-CH" sz="1400" dirty="0" smtClean="0"/>
              <a:t> 2019</a:t>
            </a:r>
            <a:endParaRPr lang="de-CH" altLang="de-DE" sz="1400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594" b="24381"/>
          <a:stretch/>
        </p:blipFill>
        <p:spPr>
          <a:xfrm>
            <a:off x="1403648" y="1183522"/>
            <a:ext cx="7200800" cy="11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1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space réservé du contenu 2"/>
          <p:cNvSpPr>
            <a:spLocks noGrp="1"/>
          </p:cNvSpPr>
          <p:nvPr>
            <p:ph idx="1"/>
          </p:nvPr>
        </p:nvSpPr>
        <p:spPr>
          <a:xfrm>
            <a:off x="713935" y="1340768"/>
            <a:ext cx="7602481" cy="504056"/>
          </a:xfrm>
        </p:spPr>
        <p:txBody>
          <a:bodyPr>
            <a:noAutofit/>
          </a:bodyPr>
          <a:lstStyle/>
          <a:p>
            <a:pPr marL="1270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/>
              <a:t>In order to cover the entire grain size spectrum, the list of USCS codes had to be extended to </a:t>
            </a:r>
            <a:r>
              <a:rPr lang="en-US" sz="1800" dirty="0" smtClean="0"/>
              <a:t>include </a:t>
            </a:r>
            <a:r>
              <a:rPr lang="en-US" sz="1800" dirty="0" smtClean="0">
                <a:sym typeface="Wingdings" panose="05000000000000000000" pitchFamily="2" charset="2"/>
              </a:rPr>
              <a:t></a:t>
            </a:r>
            <a:r>
              <a:rPr lang="en-US" sz="1800" dirty="0" smtClean="0"/>
              <a:t> </a:t>
            </a:r>
            <a:r>
              <a:rPr lang="en-US" sz="1800" dirty="0"/>
              <a:t>extended USCS</a:t>
            </a:r>
            <a:r>
              <a:rPr lang="de-CH" sz="1800" dirty="0" smtClean="0"/>
              <a:t> </a:t>
            </a:r>
            <a:endParaRPr lang="de-CH" sz="1800" dirty="0" smtClean="0"/>
          </a:p>
          <a:p>
            <a:pPr marL="12700" indent="0">
              <a:spcBef>
                <a:spcPts val="0"/>
              </a:spcBef>
              <a:buNone/>
            </a:pPr>
            <a:endParaRPr lang="de-CH" sz="16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de-CH" sz="1400" b="1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/>
          <a:srcRect b="47572"/>
          <a:stretch/>
        </p:blipFill>
        <p:spPr>
          <a:xfrm>
            <a:off x="323528" y="2381177"/>
            <a:ext cx="4000382" cy="3303076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 rotWithShape="1">
          <a:blip r:embed="rId3"/>
          <a:srcRect t="53036"/>
          <a:stretch/>
        </p:blipFill>
        <p:spPr>
          <a:xfrm>
            <a:off x="4323909" y="2381177"/>
            <a:ext cx="4532059" cy="3352079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755576" y="971436"/>
            <a:ext cx="810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800" b="1" u="sng" dirty="0" err="1">
                <a:cs typeface="Arial" pitchFamily="34" charset="0"/>
              </a:rPr>
              <a:t>Classification</a:t>
            </a:r>
            <a:r>
              <a:rPr lang="de-CH" sz="1800" b="1" u="sng" dirty="0">
                <a:cs typeface="Arial" pitchFamily="34" charset="0"/>
              </a:rPr>
              <a:t> </a:t>
            </a:r>
            <a:r>
              <a:rPr lang="de-CH" sz="1800" b="1" u="sng" dirty="0" err="1">
                <a:cs typeface="Arial" pitchFamily="34" charset="0"/>
              </a:rPr>
              <a:t>of</a:t>
            </a:r>
            <a:r>
              <a:rPr lang="de-CH" sz="1800" b="1" u="sng" dirty="0">
                <a:cs typeface="Arial" pitchFamily="34" charset="0"/>
              </a:rPr>
              <a:t> individual </a:t>
            </a:r>
            <a:r>
              <a:rPr lang="de-CH" sz="1800" b="1" u="sng" dirty="0" err="1" smtClean="0">
                <a:cs typeface="Arial" pitchFamily="34" charset="0"/>
              </a:rPr>
              <a:t>layers</a:t>
            </a:r>
            <a:r>
              <a:rPr lang="de-CH" sz="1800" b="1" u="sng" dirty="0" smtClean="0">
                <a:cs typeface="Arial" pitchFamily="34" charset="0"/>
              </a:rPr>
              <a:t> (2)</a:t>
            </a:r>
            <a:endParaRPr lang="de-CH" sz="1800" u="sng" dirty="0">
              <a:cs typeface="Arial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755576" y="257743"/>
            <a:ext cx="8100392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de-CH" sz="2000" b="1" dirty="0" err="1">
                <a:ea typeface="Calibri" panose="020F0502020204030204" pitchFamily="34" charset="0"/>
              </a:rPr>
              <a:t>Borehole</a:t>
            </a:r>
            <a:r>
              <a:rPr lang="de-CH" sz="2000" b="1" dirty="0">
                <a:ea typeface="Calibri" panose="020F0502020204030204" pitchFamily="34" charset="0"/>
              </a:rPr>
              <a:t> Data Model</a:t>
            </a:r>
            <a:endParaRPr lang="de-CH" sz="2000" b="1" dirty="0"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28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space réservé du contenu 2"/>
          <p:cNvSpPr>
            <a:spLocks noGrp="1"/>
          </p:cNvSpPr>
          <p:nvPr>
            <p:ph idx="1"/>
          </p:nvPr>
        </p:nvSpPr>
        <p:spPr>
          <a:xfrm>
            <a:off x="713935" y="1340768"/>
            <a:ext cx="8142033" cy="504056"/>
          </a:xfrm>
        </p:spPr>
        <p:txBody>
          <a:bodyPr>
            <a:noAutofit/>
          </a:bodyPr>
          <a:lstStyle/>
          <a:p>
            <a:pPr marL="1270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 smtClean="0"/>
              <a:t>SN 670’010: Typical geotechnical parameter values for each USCS class:</a:t>
            </a:r>
            <a:endParaRPr lang="de-CH" sz="16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de-CH" sz="1400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755576" y="971436"/>
            <a:ext cx="810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800" b="1" u="sng" dirty="0" err="1">
                <a:cs typeface="Arial" pitchFamily="34" charset="0"/>
              </a:rPr>
              <a:t>Classification</a:t>
            </a:r>
            <a:r>
              <a:rPr lang="de-CH" sz="1800" b="1" u="sng" dirty="0">
                <a:cs typeface="Arial" pitchFamily="34" charset="0"/>
              </a:rPr>
              <a:t> </a:t>
            </a:r>
            <a:r>
              <a:rPr lang="de-CH" sz="1800" b="1" u="sng" dirty="0" err="1">
                <a:cs typeface="Arial" pitchFamily="34" charset="0"/>
              </a:rPr>
              <a:t>of</a:t>
            </a:r>
            <a:r>
              <a:rPr lang="de-CH" sz="1800" b="1" u="sng" dirty="0">
                <a:cs typeface="Arial" pitchFamily="34" charset="0"/>
              </a:rPr>
              <a:t> individual </a:t>
            </a:r>
            <a:r>
              <a:rPr lang="de-CH" sz="1800" b="1" u="sng" dirty="0" err="1" smtClean="0">
                <a:cs typeface="Arial" pitchFamily="34" charset="0"/>
              </a:rPr>
              <a:t>layers</a:t>
            </a:r>
            <a:r>
              <a:rPr lang="de-CH" sz="1800" b="1" u="sng" dirty="0" smtClean="0">
                <a:cs typeface="Arial" pitchFamily="34" charset="0"/>
              </a:rPr>
              <a:t> (3)</a:t>
            </a:r>
            <a:endParaRPr lang="de-CH" sz="1800" u="sng" dirty="0">
              <a:cs typeface="Arial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755576" y="257743"/>
            <a:ext cx="8100392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de-CH" sz="2000" b="1" dirty="0" err="1">
                <a:ea typeface="Calibri" panose="020F0502020204030204" pitchFamily="34" charset="0"/>
              </a:rPr>
              <a:t>Borehole</a:t>
            </a:r>
            <a:r>
              <a:rPr lang="de-CH" sz="2000" b="1" dirty="0">
                <a:ea typeface="Calibri" panose="020F0502020204030204" pitchFamily="34" charset="0"/>
              </a:rPr>
              <a:t> Data Model</a:t>
            </a:r>
            <a:endParaRPr lang="de-CH" sz="2000" b="1" dirty="0">
              <a:ea typeface="Calibri" panose="020F0502020204030204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060848"/>
            <a:ext cx="6873230" cy="4186712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 bwMode="auto">
          <a:xfrm>
            <a:off x="899592" y="4797152"/>
            <a:ext cx="6873230" cy="145040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5508104" y="2033228"/>
            <a:ext cx="2160240" cy="110774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908901" y="4367822"/>
            <a:ext cx="5823339" cy="2309068"/>
            <a:chOff x="908901" y="4367822"/>
            <a:chExt cx="5823339" cy="2309068"/>
          </a:xfrm>
        </p:grpSpPr>
        <p:sp>
          <p:nvSpPr>
            <p:cNvPr id="10" name="Rechteck 9"/>
            <p:cNvSpPr/>
            <p:nvPr/>
          </p:nvSpPr>
          <p:spPr bwMode="auto">
            <a:xfrm>
              <a:off x="6156176" y="4941168"/>
              <a:ext cx="576064" cy="792088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8901" y="4367822"/>
              <a:ext cx="4755399" cy="23090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5"/>
          <a:srcRect r="22095" b="14998"/>
          <a:stretch/>
        </p:blipFill>
        <p:spPr>
          <a:xfrm>
            <a:off x="5724128" y="3696942"/>
            <a:ext cx="3277400" cy="297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2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space réservé du contenu 2"/>
          <p:cNvSpPr>
            <a:spLocks noGrp="1"/>
          </p:cNvSpPr>
          <p:nvPr>
            <p:ph idx="1"/>
          </p:nvPr>
        </p:nvSpPr>
        <p:spPr>
          <a:xfrm>
            <a:off x="713935" y="1383588"/>
            <a:ext cx="7602481" cy="389228"/>
          </a:xfrm>
        </p:spPr>
        <p:txBody>
          <a:bodyPr>
            <a:noAutofit/>
          </a:bodyPr>
          <a:lstStyle/>
          <a:p>
            <a:pPr marL="1270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de-CH" sz="1800" dirty="0" smtClean="0"/>
              <a:t>Sediment </a:t>
            </a:r>
            <a:r>
              <a:rPr lang="de-CH" sz="1800" dirty="0" err="1" smtClean="0"/>
              <a:t>properties</a:t>
            </a:r>
            <a:endParaRPr lang="de-CH" sz="1800" dirty="0" smtClean="0"/>
          </a:p>
          <a:p>
            <a:pPr marL="1270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de-CH" sz="1800" dirty="0" smtClean="0"/>
              <a:t> </a:t>
            </a:r>
          </a:p>
          <a:p>
            <a:pPr marL="12700" indent="0">
              <a:spcBef>
                <a:spcPts val="0"/>
              </a:spcBef>
              <a:buNone/>
            </a:pPr>
            <a:endParaRPr lang="de-CH" sz="16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de-CH" sz="1400" b="1" dirty="0"/>
          </a:p>
        </p:txBody>
      </p:sp>
      <p:sp>
        <p:nvSpPr>
          <p:cNvPr id="8" name="Rechteck 7"/>
          <p:cNvSpPr/>
          <p:nvPr/>
        </p:nvSpPr>
        <p:spPr>
          <a:xfrm>
            <a:off x="869225" y="1772816"/>
            <a:ext cx="3384376" cy="27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noAutofit/>
          </a:bodyPr>
          <a:lstStyle/>
          <a:p>
            <a:pPr marL="12700">
              <a:spcBef>
                <a:spcPts val="0"/>
              </a:spcBef>
              <a:spcAft>
                <a:spcPts val="600"/>
              </a:spcAft>
            </a:pPr>
            <a:r>
              <a:rPr lang="de-CH" sz="1400" b="1" dirty="0" err="1" smtClean="0"/>
              <a:t>Density</a:t>
            </a:r>
            <a:endParaRPr lang="de-CH" sz="1400" b="1" dirty="0"/>
          </a:p>
        </p:txBody>
      </p:sp>
      <p:sp>
        <p:nvSpPr>
          <p:cNvPr id="10" name="Rechteck 9"/>
          <p:cNvSpPr/>
          <p:nvPr/>
        </p:nvSpPr>
        <p:spPr>
          <a:xfrm>
            <a:off x="4716016" y="1772816"/>
            <a:ext cx="3384376" cy="27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noAutofit/>
          </a:bodyPr>
          <a:lstStyle/>
          <a:p>
            <a:pPr marL="12700">
              <a:spcBef>
                <a:spcPts val="0"/>
              </a:spcBef>
              <a:spcAft>
                <a:spcPts val="600"/>
              </a:spcAft>
            </a:pPr>
            <a:r>
              <a:rPr lang="de-CH" sz="1400" b="1" dirty="0" err="1" smtClean="0"/>
              <a:t>Plasticity</a:t>
            </a:r>
            <a:endParaRPr lang="de-CH" sz="1400" b="1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/>
          <a:srcRect r="397"/>
          <a:stretch/>
        </p:blipFill>
        <p:spPr>
          <a:xfrm>
            <a:off x="683568" y="2071003"/>
            <a:ext cx="3816424" cy="2309258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827584" y="4365104"/>
            <a:ext cx="1039434" cy="268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noAutofit/>
          </a:bodyPr>
          <a:lstStyle/>
          <a:p>
            <a:pPr marL="12700">
              <a:spcBef>
                <a:spcPts val="0"/>
              </a:spcBef>
              <a:spcAft>
                <a:spcPts val="600"/>
              </a:spcAft>
            </a:pPr>
            <a:r>
              <a:rPr lang="de-CH" sz="1400" b="1" dirty="0" err="1" smtClean="0"/>
              <a:t>Humidity</a:t>
            </a:r>
            <a:endParaRPr lang="de-CH" sz="1400" b="1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841049" y="4687464"/>
            <a:ext cx="3744416" cy="1565847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4663582" y="4365104"/>
            <a:ext cx="1039434" cy="268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noAutofit/>
          </a:bodyPr>
          <a:lstStyle/>
          <a:p>
            <a:pPr marL="12700">
              <a:spcBef>
                <a:spcPts val="0"/>
              </a:spcBef>
              <a:spcAft>
                <a:spcPts val="600"/>
              </a:spcAft>
            </a:pPr>
            <a:r>
              <a:rPr lang="de-CH" sz="1400" b="1" dirty="0" err="1" smtClean="0"/>
              <a:t>Cohesion</a:t>
            </a:r>
            <a:endParaRPr lang="de-CH" sz="1400" b="1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0346" y="4718586"/>
            <a:ext cx="4004102" cy="1553192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473571"/>
            <a:ext cx="4032448" cy="1846703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D14A12-F8C7-45AC-BB4A-D881107D6A8D}" type="datetime1">
              <a:rPr lang="de-CH" smtClean="0"/>
              <a:t>22.01.2019</a:t>
            </a:fld>
            <a:endParaRPr lang="de-DE"/>
          </a:p>
        </p:txBody>
      </p:sp>
      <p:sp>
        <p:nvSpPr>
          <p:cNvPr id="15" name="Textfeld 14"/>
          <p:cNvSpPr txBox="1"/>
          <p:nvPr/>
        </p:nvSpPr>
        <p:spPr>
          <a:xfrm>
            <a:off x="755576" y="971436"/>
            <a:ext cx="810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800" b="1" u="sng" dirty="0" err="1">
                <a:cs typeface="Arial" pitchFamily="34" charset="0"/>
              </a:rPr>
              <a:t>Classification</a:t>
            </a:r>
            <a:r>
              <a:rPr lang="de-CH" sz="1800" b="1" u="sng" dirty="0">
                <a:cs typeface="Arial" pitchFamily="34" charset="0"/>
              </a:rPr>
              <a:t> </a:t>
            </a:r>
            <a:r>
              <a:rPr lang="de-CH" sz="1800" b="1" u="sng" dirty="0" err="1">
                <a:cs typeface="Arial" pitchFamily="34" charset="0"/>
              </a:rPr>
              <a:t>of</a:t>
            </a:r>
            <a:r>
              <a:rPr lang="de-CH" sz="1800" b="1" u="sng" dirty="0">
                <a:cs typeface="Arial" pitchFamily="34" charset="0"/>
              </a:rPr>
              <a:t> individual </a:t>
            </a:r>
            <a:r>
              <a:rPr lang="de-CH" sz="1800" b="1" u="sng" dirty="0" err="1" smtClean="0">
                <a:cs typeface="Arial" pitchFamily="34" charset="0"/>
              </a:rPr>
              <a:t>layers</a:t>
            </a:r>
            <a:r>
              <a:rPr lang="de-CH" sz="1800" b="1" u="sng" dirty="0" smtClean="0">
                <a:cs typeface="Arial" pitchFamily="34" charset="0"/>
              </a:rPr>
              <a:t> (4)</a:t>
            </a:r>
            <a:endParaRPr lang="de-CH" sz="1800" u="sng" dirty="0">
              <a:cs typeface="Arial" pitchFamily="34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755576" y="257743"/>
            <a:ext cx="8100392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de-CH" sz="2000" b="1" dirty="0" err="1">
                <a:ea typeface="Calibri" panose="020F0502020204030204" pitchFamily="34" charset="0"/>
              </a:rPr>
              <a:t>Borehole</a:t>
            </a:r>
            <a:r>
              <a:rPr lang="de-CH" sz="2000" b="1" dirty="0">
                <a:ea typeface="Calibri" panose="020F0502020204030204" pitchFamily="34" charset="0"/>
              </a:rPr>
              <a:t> Data Model</a:t>
            </a:r>
            <a:endParaRPr lang="de-CH" sz="2000" b="1" dirty="0"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49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2869399"/>
              </p:ext>
            </p:extLst>
          </p:nvPr>
        </p:nvGraphicFramePr>
        <p:xfrm>
          <a:off x="1295400" y="1419226"/>
          <a:ext cx="7093024" cy="43592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4581" name="TextBox 7"/>
          <p:cNvSpPr txBox="1">
            <a:spLocks noChangeArrowheads="1"/>
          </p:cNvSpPr>
          <p:nvPr/>
        </p:nvSpPr>
        <p:spPr bwMode="auto">
          <a:xfrm>
            <a:off x="3707904" y="5797907"/>
            <a:ext cx="15113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de-DE" sz="1100" dirty="0">
                <a:solidFill>
                  <a:srgbClr val="000000"/>
                </a:solidFill>
              </a:rPr>
              <a:t>No. of </a:t>
            </a:r>
            <a:r>
              <a:rPr lang="en-GB" altLang="de-DE" sz="1100" dirty="0" err="1">
                <a:solidFill>
                  <a:srgbClr val="000000"/>
                </a:solidFill>
              </a:rPr>
              <a:t>spt</a:t>
            </a:r>
            <a:r>
              <a:rPr lang="en-GB" altLang="de-DE" sz="1100" dirty="0">
                <a:solidFill>
                  <a:srgbClr val="000000"/>
                </a:solidFill>
              </a:rPr>
              <a:t> hits</a:t>
            </a:r>
          </a:p>
        </p:txBody>
      </p:sp>
      <p:sp>
        <p:nvSpPr>
          <p:cNvPr id="24582" name="TextBox 8"/>
          <p:cNvSpPr txBox="1">
            <a:spLocks noChangeArrowheads="1"/>
          </p:cNvSpPr>
          <p:nvPr/>
        </p:nvSpPr>
        <p:spPr bwMode="auto">
          <a:xfrm rot="-5400000">
            <a:off x="-14237" y="3334718"/>
            <a:ext cx="22320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de-DE" sz="1100" dirty="0">
                <a:solidFill>
                  <a:srgbClr val="000000"/>
                </a:solidFill>
              </a:rPr>
              <a:t>Depth of </a:t>
            </a:r>
            <a:r>
              <a:rPr lang="en-GB" altLang="de-DE" sz="1100" dirty="0" err="1">
                <a:solidFill>
                  <a:srgbClr val="000000"/>
                </a:solidFill>
              </a:rPr>
              <a:t>spt</a:t>
            </a:r>
            <a:r>
              <a:rPr lang="en-GB" altLang="de-DE" sz="1100" dirty="0">
                <a:solidFill>
                  <a:srgbClr val="000000"/>
                </a:solidFill>
              </a:rPr>
              <a:t> start below surface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693018" y="971436"/>
            <a:ext cx="810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800" u="sng" dirty="0" smtClean="0">
                <a:cs typeface="Arial" pitchFamily="34" charset="0"/>
              </a:rPr>
              <a:t>Limited </a:t>
            </a:r>
            <a:r>
              <a:rPr lang="de-CH" sz="1800" u="sng" dirty="0" err="1" smtClean="0">
                <a:cs typeface="Arial" pitchFamily="34" charset="0"/>
              </a:rPr>
              <a:t>use</a:t>
            </a:r>
            <a:r>
              <a:rPr lang="de-CH" sz="1800" u="sng" dirty="0" smtClean="0">
                <a:cs typeface="Arial" pitchFamily="34" charset="0"/>
              </a:rPr>
              <a:t> </a:t>
            </a:r>
            <a:r>
              <a:rPr lang="de-CH" sz="1800" u="sng" dirty="0" err="1" smtClean="0">
                <a:cs typeface="Arial" pitchFamily="34" charset="0"/>
              </a:rPr>
              <a:t>of</a:t>
            </a:r>
            <a:r>
              <a:rPr lang="de-CH" sz="1800" u="sng" dirty="0" smtClean="0">
                <a:cs typeface="Arial" pitchFamily="34" charset="0"/>
              </a:rPr>
              <a:t> Standard Penetration Tests (SPT)</a:t>
            </a:r>
            <a:endParaRPr lang="de-CH" sz="1800" u="sng" dirty="0">
              <a:cs typeface="Arial" pitchFamily="34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693018" y="257743"/>
            <a:ext cx="8100392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de-CH" sz="2000" b="1" dirty="0" err="1">
                <a:ea typeface="Calibri" panose="020F0502020204030204" pitchFamily="34" charset="0"/>
              </a:rPr>
              <a:t>Borehole</a:t>
            </a:r>
            <a:r>
              <a:rPr lang="de-CH" sz="2000" b="1" dirty="0">
                <a:ea typeface="Calibri" panose="020F0502020204030204" pitchFamily="34" charset="0"/>
              </a:rPr>
              <a:t> Data Model</a:t>
            </a:r>
            <a:endParaRPr lang="de-CH" sz="2000" b="1" dirty="0"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20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 txBox="1">
            <a:spLocks/>
          </p:cNvSpPr>
          <p:nvPr/>
        </p:nvSpPr>
        <p:spPr>
          <a:xfrm>
            <a:off x="668925" y="350668"/>
            <a:ext cx="8224052" cy="4231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lnSpc>
                <a:spcPct val="100000"/>
              </a:lnSpc>
              <a:spcAft>
                <a:spcPts val="600"/>
              </a:spcAft>
              <a:buClrTx/>
              <a:buSzTx/>
            </a:pPr>
            <a:r>
              <a:rPr lang="de-CH" sz="2000" dirty="0" err="1"/>
              <a:t>Enabling</a:t>
            </a:r>
            <a:r>
              <a:rPr lang="de-CH" sz="2000" dirty="0"/>
              <a:t> </a:t>
            </a:r>
            <a:r>
              <a:rPr lang="de-CH" sz="2000" dirty="0" err="1"/>
              <a:t>automation</a:t>
            </a:r>
            <a:r>
              <a:rPr lang="de-CH" sz="2000" dirty="0"/>
              <a:t> </a:t>
            </a:r>
            <a:r>
              <a:rPr lang="de-CH" sz="2000" dirty="0" err="1"/>
              <a:t>through</a:t>
            </a:r>
            <a:r>
              <a:rPr lang="de-CH" sz="2000" dirty="0"/>
              <a:t> </a:t>
            </a:r>
            <a:r>
              <a:rPr lang="de-CH" sz="2000" dirty="0" err="1"/>
              <a:t>standardization</a:t>
            </a:r>
            <a:endParaRPr lang="de-CH" sz="20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639" y="1556792"/>
            <a:ext cx="7790809" cy="43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5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 txBox="1">
            <a:spLocks/>
          </p:cNvSpPr>
          <p:nvPr/>
        </p:nvSpPr>
        <p:spPr>
          <a:xfrm>
            <a:off x="668925" y="350668"/>
            <a:ext cx="8224052" cy="4231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lnSpc>
                <a:spcPct val="100000"/>
              </a:lnSpc>
              <a:spcAft>
                <a:spcPts val="600"/>
              </a:spcAft>
              <a:buClrTx/>
              <a:buSzTx/>
            </a:pPr>
            <a:r>
              <a:rPr lang="de-CH" sz="2000" dirty="0" err="1"/>
              <a:t>Enabling</a:t>
            </a:r>
            <a:r>
              <a:rPr lang="de-CH" sz="2000" dirty="0"/>
              <a:t> </a:t>
            </a:r>
            <a:r>
              <a:rPr lang="de-CH" sz="2000" dirty="0" err="1"/>
              <a:t>automation</a:t>
            </a:r>
            <a:r>
              <a:rPr lang="de-CH" sz="2000" dirty="0"/>
              <a:t> </a:t>
            </a:r>
            <a:r>
              <a:rPr lang="de-CH" sz="2000" dirty="0" err="1"/>
              <a:t>through</a:t>
            </a:r>
            <a:r>
              <a:rPr lang="de-CH" sz="2000" dirty="0"/>
              <a:t> </a:t>
            </a:r>
            <a:r>
              <a:rPr lang="de-CH" sz="2000" dirty="0" err="1"/>
              <a:t>standardization</a:t>
            </a:r>
            <a:endParaRPr lang="de-CH" sz="20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61" y="1052736"/>
            <a:ext cx="8604448" cy="508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39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/>
        <p:txBody>
          <a:bodyPr/>
          <a:lstStyle/>
          <a:p>
            <a:fld id="{FDAEC522-1920-4A7F-86F1-556555E3AD95}" type="slidenum">
              <a:rPr lang="de-CH" smtClean="0"/>
              <a:t>16</a:t>
            </a:fld>
            <a:endParaRPr lang="de-CH" dirty="0"/>
          </a:p>
        </p:txBody>
      </p:sp>
      <p:sp>
        <p:nvSpPr>
          <p:cNvPr id="18" name="Title 1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296000" y="306000"/>
            <a:ext cx="7848000" cy="818744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ts val="3100"/>
              </a:lnSpc>
              <a:spcBef>
                <a:spcPct val="0"/>
              </a:spcBef>
              <a:spcAft>
                <a:spcPts val="3600"/>
              </a:spcAft>
              <a:buNone/>
              <a:defRPr sz="3200" b="1" kern="1200" baseline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>
              <a:spcAft>
                <a:spcPts val="1200"/>
              </a:spcAft>
            </a:pPr>
            <a:r>
              <a:rPr lang="de-CH" sz="2200" dirty="0" smtClean="0">
                <a:latin typeface="Frutiger LT Pro 45 Light" panose="020B0403030504020204" pitchFamily="34" charset="0"/>
              </a:rPr>
              <a:t>Pilot </a:t>
            </a:r>
            <a:r>
              <a:rPr lang="de-CH" sz="2200" dirty="0" err="1" smtClean="0">
                <a:latin typeface="Frutiger LT Pro 45 Light" panose="020B0403030504020204" pitchFamily="34" charset="0"/>
              </a:rPr>
              <a:t>areas</a:t>
            </a:r>
            <a:endParaRPr lang="de-CH" sz="2200" dirty="0" smtClean="0">
              <a:latin typeface="Frutiger LT Pro 45 Light" panose="020B0403030504020204" pitchFamily="34" charset="0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220" y="911059"/>
            <a:ext cx="8045761" cy="5038221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 bwMode="auto">
          <a:xfrm>
            <a:off x="678285" y="4581128"/>
            <a:ext cx="828456" cy="78296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itle 1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694220" y="5423128"/>
            <a:ext cx="1933564" cy="818744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ts val="3100"/>
              </a:lnSpc>
              <a:spcBef>
                <a:spcPct val="0"/>
              </a:spcBef>
              <a:spcAft>
                <a:spcPts val="3600"/>
              </a:spcAft>
              <a:buNone/>
              <a:defRPr sz="3200" b="1" kern="1200" baseline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>
              <a:spcAft>
                <a:spcPts val="1200"/>
              </a:spcAft>
            </a:pPr>
            <a:r>
              <a:rPr lang="de-CH" sz="2200" dirty="0" err="1" smtClean="0">
                <a:solidFill>
                  <a:srgbClr val="FF0000"/>
                </a:solidFill>
                <a:latin typeface="Frutiger LT Pro 45 Light" panose="020B0403030504020204" pitchFamily="34" charset="0"/>
              </a:rPr>
              <a:t>Geneva</a:t>
            </a:r>
            <a:r>
              <a:rPr lang="de-CH" sz="2200" dirty="0">
                <a:solidFill>
                  <a:srgbClr val="FF0000"/>
                </a:solidFill>
                <a:latin typeface="Frutiger LT Pro 45 Light" panose="020B0403030504020204" pitchFamily="34" charset="0"/>
              </a:rPr>
              <a:t/>
            </a:r>
            <a:br>
              <a:rPr lang="de-CH" sz="2200" dirty="0">
                <a:solidFill>
                  <a:srgbClr val="FF0000"/>
                </a:solidFill>
                <a:latin typeface="Frutiger LT Pro 45 Light" panose="020B0403030504020204" pitchFamily="34" charset="0"/>
              </a:rPr>
            </a:br>
            <a:endParaRPr lang="de-CH" sz="2200" dirty="0" smtClean="0">
              <a:solidFill>
                <a:srgbClr val="FF0000"/>
              </a:solidFill>
              <a:latin typeface="Frutiger LT Pro 45 Light" panose="020B0403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86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000" y="1397250"/>
            <a:ext cx="6424920" cy="4228200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493658" y="1538791"/>
            <a:ext cx="1999888" cy="507831"/>
          </a:xfrm>
          <a:prstGeom prst="rect">
            <a:avLst/>
          </a:prstGeom>
          <a:solidFill>
            <a:srgbClr val="131313"/>
          </a:solidFill>
        </p:spPr>
        <p:txBody>
          <a:bodyPr wrap="square">
            <a:spAutoFit/>
          </a:bodyPr>
          <a:lstStyle/>
          <a:p>
            <a:pPr fontAlgn="ctr"/>
            <a:r>
              <a:rPr lang="de-CH" sz="1350" b="1" dirty="0" smtClean="0">
                <a:solidFill>
                  <a:schemeClr val="bg1"/>
                </a:solidFill>
              </a:rPr>
              <a:t>3D </a:t>
            </a:r>
            <a:r>
              <a:rPr lang="de-CH" sz="1350" b="1" dirty="0">
                <a:solidFill>
                  <a:schemeClr val="bg1"/>
                </a:solidFill>
              </a:rPr>
              <a:t>B</a:t>
            </a:r>
            <a:r>
              <a:rPr lang="de-CH" sz="1350" b="1" dirty="0" smtClean="0">
                <a:solidFill>
                  <a:schemeClr val="bg1"/>
                </a:solidFill>
              </a:rPr>
              <a:t>uildings</a:t>
            </a:r>
            <a:endParaRPr lang="de-CH" sz="1350" b="1" dirty="0">
              <a:solidFill>
                <a:schemeClr val="bg1"/>
              </a:solidFill>
            </a:endParaRPr>
          </a:p>
          <a:p>
            <a:pPr fontAlgn="ctr"/>
            <a:endParaRPr lang="de-CH" sz="1350" b="1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539552" y="980728"/>
            <a:ext cx="79743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cs typeface="Arial" pitchFamily="34" charset="0"/>
              </a:rPr>
              <a:t>Comparison: </a:t>
            </a:r>
            <a:r>
              <a:rPr lang="en-US" sz="1350" b="1" u="sng" dirty="0">
                <a:cs typeface="Arial" pitchFamily="34" charset="0"/>
              </a:rPr>
              <a:t>underground construction data </a:t>
            </a:r>
            <a:r>
              <a:rPr lang="en-US" sz="1350" b="1" dirty="0" smtClean="0">
                <a:cs typeface="Arial" pitchFamily="34" charset="0"/>
                <a:sym typeface="Wingdings" panose="05000000000000000000" pitchFamily="2" charset="2"/>
              </a:rPr>
              <a:t></a:t>
            </a:r>
            <a:r>
              <a:rPr lang="en-US" sz="1350" b="1" dirty="0" smtClean="0">
                <a:cs typeface="Arial" pitchFamily="34" charset="0"/>
              </a:rPr>
              <a:t> </a:t>
            </a:r>
            <a:r>
              <a:rPr lang="en-US" sz="1350" b="1" dirty="0">
                <a:cs typeface="Arial" pitchFamily="34" charset="0"/>
              </a:rPr>
              <a:t>underground geological </a:t>
            </a:r>
            <a:r>
              <a:rPr lang="en-US" sz="1350" b="1" dirty="0" smtClean="0">
                <a:cs typeface="Arial" pitchFamily="34" charset="0"/>
              </a:rPr>
              <a:t>/ geotechnical data</a:t>
            </a:r>
            <a:endParaRPr lang="en-US" sz="1350" b="1" dirty="0">
              <a:cs typeface="Arial" pitchFamily="34" charset="0"/>
            </a:endParaRPr>
          </a:p>
        </p:txBody>
      </p:sp>
      <p:sp>
        <p:nvSpPr>
          <p:cNvPr id="5" name="Pfeil nach unten 4"/>
          <p:cNvSpPr/>
          <p:nvPr/>
        </p:nvSpPr>
        <p:spPr bwMode="auto">
          <a:xfrm rot="3139190">
            <a:off x="6966126" y="1709582"/>
            <a:ext cx="302651" cy="810426"/>
          </a:xfrm>
          <a:prstGeom prst="downArrow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GB" sz="2100">
              <a:latin typeface="Arial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169622" y="370471"/>
            <a:ext cx="7668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de-CH" sz="2000" dirty="0" smtClean="0">
                <a:cs typeface="Arial" pitchFamily="34" charset="0"/>
              </a:rPr>
              <a:t>BIM / CIM </a:t>
            </a:r>
            <a:r>
              <a:rPr lang="de-CH" sz="2000" dirty="0" err="1" smtClean="0">
                <a:cs typeface="Arial" pitchFamily="34" charset="0"/>
              </a:rPr>
              <a:t>and</a:t>
            </a:r>
            <a:r>
              <a:rPr lang="de-CH" sz="2000" dirty="0" smtClean="0">
                <a:cs typeface="Arial" pitchFamily="34" charset="0"/>
              </a:rPr>
              <a:t> </a:t>
            </a:r>
            <a:r>
              <a:rPr lang="de-CH" sz="2000" dirty="0" err="1" smtClean="0">
                <a:cs typeface="Arial" pitchFamily="34" charset="0"/>
              </a:rPr>
              <a:t>Geology</a:t>
            </a:r>
            <a:endParaRPr lang="de-CH" sz="2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56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000" y="1397250"/>
            <a:ext cx="5752027" cy="4228200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385646" y="5049181"/>
            <a:ext cx="3294366" cy="507831"/>
          </a:xfrm>
          <a:prstGeom prst="rect">
            <a:avLst/>
          </a:prstGeom>
          <a:solidFill>
            <a:srgbClr val="131313"/>
          </a:solidFill>
        </p:spPr>
        <p:txBody>
          <a:bodyPr wrap="square">
            <a:spAutoFit/>
          </a:bodyPr>
          <a:lstStyle/>
          <a:p>
            <a:pPr fontAlgn="ctr"/>
            <a:r>
              <a:rPr lang="de-CH" sz="1350" b="1" dirty="0">
                <a:solidFill>
                  <a:schemeClr val="bg1"/>
                </a:solidFill>
              </a:rPr>
              <a:t>3D Buildings</a:t>
            </a:r>
          </a:p>
          <a:p>
            <a:pPr fontAlgn="ctr"/>
            <a:r>
              <a:rPr lang="de-CH" sz="1350" b="1" dirty="0" smtClean="0">
                <a:solidFill>
                  <a:schemeClr val="bg1"/>
                </a:solidFill>
              </a:rPr>
              <a:t>(</a:t>
            </a:r>
            <a:r>
              <a:rPr lang="de-CH" sz="1350" b="1" dirty="0" err="1" smtClean="0">
                <a:solidFill>
                  <a:schemeClr val="bg1"/>
                </a:solidFill>
              </a:rPr>
              <a:t>underground</a:t>
            </a:r>
            <a:r>
              <a:rPr lang="de-CH" sz="1350" b="1" dirty="0" smtClean="0">
                <a:solidFill>
                  <a:schemeClr val="bg1"/>
                </a:solidFill>
              </a:rPr>
              <a:t>)</a:t>
            </a:r>
            <a:endParaRPr lang="de-CH" sz="1350" b="1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539552" y="980728"/>
            <a:ext cx="79743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cs typeface="Arial" pitchFamily="34" charset="0"/>
              </a:rPr>
              <a:t>Comparison: </a:t>
            </a:r>
            <a:r>
              <a:rPr lang="en-US" sz="1350" b="1" u="sng" dirty="0">
                <a:cs typeface="Arial" pitchFamily="34" charset="0"/>
              </a:rPr>
              <a:t>underground construction data</a:t>
            </a:r>
            <a:r>
              <a:rPr lang="en-US" sz="1350" b="1" dirty="0">
                <a:cs typeface="Arial" pitchFamily="34" charset="0"/>
              </a:rPr>
              <a:t> </a:t>
            </a:r>
            <a:r>
              <a:rPr lang="en-US" sz="1350" b="1" dirty="0" smtClean="0">
                <a:cs typeface="Arial" pitchFamily="34" charset="0"/>
                <a:sym typeface="Wingdings" panose="05000000000000000000" pitchFamily="2" charset="2"/>
              </a:rPr>
              <a:t></a:t>
            </a:r>
            <a:r>
              <a:rPr lang="en-US" sz="1350" b="1" dirty="0" smtClean="0">
                <a:cs typeface="Arial" pitchFamily="34" charset="0"/>
              </a:rPr>
              <a:t> </a:t>
            </a:r>
            <a:r>
              <a:rPr lang="en-US" sz="1350" b="1" dirty="0">
                <a:cs typeface="Arial" pitchFamily="34" charset="0"/>
              </a:rPr>
              <a:t>underground geological </a:t>
            </a:r>
            <a:r>
              <a:rPr lang="en-US" sz="1350" b="1" dirty="0" smtClean="0">
                <a:cs typeface="Arial" pitchFamily="34" charset="0"/>
              </a:rPr>
              <a:t>/ geotechnical data</a:t>
            </a:r>
            <a:endParaRPr lang="en-US" sz="1350" b="1" dirty="0">
              <a:cs typeface="Arial" pitchFamily="34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169622" y="370471"/>
            <a:ext cx="7668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de-CH" sz="2000" dirty="0" smtClean="0">
                <a:cs typeface="Arial" pitchFamily="34" charset="0"/>
              </a:rPr>
              <a:t>BIM / CIM </a:t>
            </a:r>
            <a:r>
              <a:rPr lang="de-CH" sz="2000" dirty="0" err="1" smtClean="0">
                <a:cs typeface="Arial" pitchFamily="34" charset="0"/>
              </a:rPr>
              <a:t>and</a:t>
            </a:r>
            <a:r>
              <a:rPr lang="de-CH" sz="2000" dirty="0" smtClean="0">
                <a:cs typeface="Arial" pitchFamily="34" charset="0"/>
              </a:rPr>
              <a:t> </a:t>
            </a:r>
            <a:r>
              <a:rPr lang="de-CH" sz="2000" dirty="0" err="1" smtClean="0">
                <a:cs typeface="Arial" pitchFamily="34" charset="0"/>
              </a:rPr>
              <a:t>Geology</a:t>
            </a:r>
            <a:endParaRPr lang="de-CH" sz="2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75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000" y="1397250"/>
            <a:ext cx="5752027" cy="4228200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385646" y="5259144"/>
            <a:ext cx="1836204" cy="300082"/>
          </a:xfrm>
          <a:prstGeom prst="rect">
            <a:avLst/>
          </a:prstGeom>
          <a:solidFill>
            <a:srgbClr val="131313"/>
          </a:solidFill>
        </p:spPr>
        <p:txBody>
          <a:bodyPr wrap="square">
            <a:spAutoFit/>
          </a:bodyPr>
          <a:lstStyle/>
          <a:p>
            <a:pPr fontAlgn="ctr"/>
            <a:r>
              <a:rPr lang="de-CH" sz="1350" b="1" dirty="0" smtClean="0">
                <a:solidFill>
                  <a:schemeClr val="bg1"/>
                </a:solidFill>
              </a:rPr>
              <a:t>Geothermal </a:t>
            </a:r>
            <a:r>
              <a:rPr lang="de-CH" sz="1350" b="1" dirty="0" err="1" smtClean="0">
                <a:solidFill>
                  <a:schemeClr val="bg1"/>
                </a:solidFill>
              </a:rPr>
              <a:t>probes</a:t>
            </a:r>
            <a:endParaRPr lang="de-CH" sz="1350" b="1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539552" y="980728"/>
            <a:ext cx="79743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cs typeface="Arial" pitchFamily="34" charset="0"/>
              </a:rPr>
              <a:t>Comparison: </a:t>
            </a:r>
            <a:r>
              <a:rPr lang="en-US" sz="1350" b="1" u="sng" dirty="0">
                <a:cs typeface="Arial" pitchFamily="34" charset="0"/>
              </a:rPr>
              <a:t>underground construction data </a:t>
            </a:r>
            <a:r>
              <a:rPr lang="en-US" sz="1350" b="1" dirty="0" smtClean="0">
                <a:cs typeface="Arial" pitchFamily="34" charset="0"/>
                <a:sym typeface="Wingdings" panose="05000000000000000000" pitchFamily="2" charset="2"/>
              </a:rPr>
              <a:t></a:t>
            </a:r>
            <a:r>
              <a:rPr lang="en-US" sz="1350" b="1" dirty="0" smtClean="0">
                <a:cs typeface="Arial" pitchFamily="34" charset="0"/>
              </a:rPr>
              <a:t> </a:t>
            </a:r>
            <a:r>
              <a:rPr lang="en-US" sz="1350" b="1" dirty="0">
                <a:cs typeface="Arial" pitchFamily="34" charset="0"/>
              </a:rPr>
              <a:t>underground geological </a:t>
            </a:r>
            <a:r>
              <a:rPr lang="en-US" sz="1350" b="1" dirty="0" smtClean="0">
                <a:cs typeface="Arial" pitchFamily="34" charset="0"/>
              </a:rPr>
              <a:t>/ geotechnical data</a:t>
            </a:r>
            <a:endParaRPr lang="en-US" sz="1350" b="1" dirty="0">
              <a:cs typeface="Arial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169622" y="370471"/>
            <a:ext cx="7668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de-CH" sz="2000" dirty="0" smtClean="0">
                <a:cs typeface="Arial" pitchFamily="34" charset="0"/>
              </a:rPr>
              <a:t>BIM / CIM </a:t>
            </a:r>
            <a:r>
              <a:rPr lang="de-CH" sz="2000" dirty="0" err="1" smtClean="0">
                <a:cs typeface="Arial" pitchFamily="34" charset="0"/>
              </a:rPr>
              <a:t>and</a:t>
            </a:r>
            <a:r>
              <a:rPr lang="de-CH" sz="2000" dirty="0" smtClean="0">
                <a:cs typeface="Arial" pitchFamily="34" charset="0"/>
              </a:rPr>
              <a:t> </a:t>
            </a:r>
            <a:r>
              <a:rPr lang="de-CH" sz="2000" dirty="0" err="1" smtClean="0">
                <a:cs typeface="Arial" pitchFamily="34" charset="0"/>
              </a:rPr>
              <a:t>Geology</a:t>
            </a:r>
            <a:endParaRPr lang="de-CH" sz="2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04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/>
          <p:cNvSpPr txBox="1">
            <a:spLocks/>
          </p:cNvSpPr>
          <p:nvPr/>
        </p:nvSpPr>
        <p:spPr>
          <a:xfrm>
            <a:off x="7920000" y="6408000"/>
            <a:ext cx="864000" cy="180000"/>
          </a:xfrm>
          <a:prstGeom prst="rect">
            <a:avLst/>
          </a:prstGeom>
        </p:spPr>
        <p:txBody>
          <a:bodyPr/>
          <a:lstStyle>
            <a:defPPr>
              <a:defRPr lang="de-CH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de-CH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979885" y="332656"/>
            <a:ext cx="8027556" cy="584200"/>
          </a:xfrm>
        </p:spPr>
        <p:txBody>
          <a:bodyPr/>
          <a:lstStyle/>
          <a:p>
            <a:pPr indent="12700">
              <a:spcAft>
                <a:spcPts val="600"/>
              </a:spcAft>
            </a:pPr>
            <a:r>
              <a:rPr lang="en-GB" sz="2200" b="0" dirty="0" smtClean="0"/>
              <a:t>SGS Tasks</a:t>
            </a:r>
            <a:r>
              <a:rPr lang="en-GB" sz="2200" b="0" dirty="0" smtClean="0"/>
              <a:t/>
            </a:r>
            <a:br>
              <a:rPr lang="en-GB" sz="2200" b="0" dirty="0" smtClean="0"/>
            </a:br>
            <a:endParaRPr lang="en-GB" sz="2200" b="0" dirty="0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576777" y="764704"/>
            <a:ext cx="8430664" cy="1741264"/>
          </a:xfrm>
          <a:prstGeom prst="rect">
            <a:avLst/>
          </a:prstGeom>
        </p:spPr>
        <p:txBody>
          <a:bodyPr/>
          <a:lstStyle>
            <a:lvl1pPr algn="l" defTabSz="449263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800" b="1">
                <a:solidFill>
                  <a:srgbClr val="000000"/>
                </a:solidFill>
                <a:latin typeface="+mj-lt"/>
                <a:ea typeface="Arial Unicode MS" pitchFamily="34" charset="-128"/>
                <a:cs typeface="+mj-cs"/>
              </a:defRPr>
            </a:lvl1pPr>
            <a:lvl2pPr algn="l" defTabSz="449263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800" b="1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charset="0"/>
              </a:defRPr>
            </a:lvl2pPr>
            <a:lvl3pPr algn="l" defTabSz="449263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800" b="1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charset="0"/>
              </a:defRPr>
            </a:lvl3pPr>
            <a:lvl4pPr algn="l" defTabSz="449263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800" b="1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charset="0"/>
              </a:defRPr>
            </a:lvl4pPr>
            <a:lvl5pPr algn="l" defTabSz="449263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800" b="1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charset="0"/>
              </a:defRPr>
            </a:lvl5pPr>
            <a:lvl6pPr marL="457200" algn="l" defTabSz="449263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3200" b="1">
                <a:solidFill>
                  <a:srgbClr val="000000"/>
                </a:solidFill>
                <a:latin typeface="Arial" charset="0"/>
                <a:cs typeface="Arial Unicode MS" charset="0"/>
              </a:defRPr>
            </a:lvl6pPr>
            <a:lvl7pPr marL="914400" algn="l" defTabSz="449263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3200" b="1">
                <a:solidFill>
                  <a:srgbClr val="000000"/>
                </a:solidFill>
                <a:latin typeface="Arial" charset="0"/>
                <a:cs typeface="Arial Unicode MS" charset="0"/>
              </a:defRPr>
            </a:lvl7pPr>
            <a:lvl8pPr marL="1371600" algn="l" defTabSz="449263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3200" b="1">
                <a:solidFill>
                  <a:srgbClr val="000000"/>
                </a:solidFill>
                <a:latin typeface="Arial" charset="0"/>
                <a:cs typeface="Arial Unicode MS" charset="0"/>
              </a:defRPr>
            </a:lvl8pPr>
            <a:lvl9pPr marL="1828800" algn="l" defTabSz="449263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3200" b="1">
                <a:solidFill>
                  <a:srgbClr val="000000"/>
                </a:solidFill>
                <a:latin typeface="Arial" charset="0"/>
                <a:cs typeface="Arial Unicode MS" charset="0"/>
              </a:defRPr>
            </a:lvl9pPr>
          </a:lstStyle>
          <a:p>
            <a:pPr marL="800100" lvl="1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CH" sz="1800" b="0" kern="0" dirty="0" smtClean="0">
                <a:latin typeface="Arial" pitchFamily="34" charset="0"/>
                <a:cs typeface="Arial" pitchFamily="34" charset="0"/>
              </a:rPr>
              <a:t>Managing Geological </a:t>
            </a:r>
            <a:r>
              <a:rPr lang="en-US" sz="1800" b="0" kern="0" dirty="0" smtClean="0">
                <a:latin typeface="Arial" pitchFamily="34" charset="0"/>
                <a:cs typeface="Arial" pitchFamily="34" charset="0"/>
              </a:rPr>
              <a:t>information</a:t>
            </a:r>
            <a:r>
              <a:rPr lang="en-US" sz="1800" b="0" kern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800" b="0" kern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between </a:t>
            </a:r>
            <a:r>
              <a:rPr lang="en-US" sz="1800" b="0" kern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the Earth’s surface </a:t>
            </a:r>
            <a:r>
              <a:rPr lang="en-US" sz="1800" b="0" kern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and 5</a:t>
            </a:r>
            <a:r>
              <a:rPr lang="en-US" sz="1800" b="0" kern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’000 </a:t>
            </a:r>
            <a:r>
              <a:rPr lang="en-US" sz="1800" b="0" kern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meters </a:t>
            </a:r>
            <a:r>
              <a:rPr lang="en-US" sz="1800" b="0" kern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depth</a:t>
            </a:r>
            <a:r>
              <a:rPr lang="en-US" sz="1800" b="0" kern="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800" b="0" kern="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 Dealing with a wide scale range (local to national)</a:t>
            </a:r>
            <a:endParaRPr lang="en-US" sz="1800" b="0" kern="0" dirty="0" smtClean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pPr marL="800100" lvl="1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0" kern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Geological (incl. hydrogeological and geotechnical) data are required for various uses and </a:t>
            </a:r>
            <a:r>
              <a:rPr lang="en-US" sz="1800" b="0" kern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hazard management </a:t>
            </a:r>
            <a:r>
              <a:rPr lang="en-US" sz="1800" b="0" kern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above and below ground</a:t>
            </a:r>
            <a:r>
              <a:rPr lang="en-US" sz="1800" b="0" kern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</a:t>
            </a:r>
            <a:r>
              <a:rPr lang="en-US" sz="1800" b="0" kern="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1800" b="0" kern="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</a:br>
            <a:r>
              <a:rPr lang="en-US" sz="1800" b="0" kern="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 </a:t>
            </a:r>
            <a:r>
              <a:rPr lang="en-US" sz="1800" b="0" kern="0" dirty="0">
                <a:solidFill>
                  <a:srgbClr val="0070C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The challenge of standardizing geological data</a:t>
            </a:r>
            <a:br>
              <a:rPr lang="en-US" sz="1800" b="0" kern="0" dirty="0">
                <a:solidFill>
                  <a:srgbClr val="0070C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</a:br>
            <a:r>
              <a:rPr lang="en-US" sz="1800" b="0" kern="0" dirty="0">
                <a:solidFill>
                  <a:srgbClr val="0070C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 </a:t>
            </a:r>
            <a:r>
              <a:rPr lang="en-US" sz="1800" b="0" kern="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Need of data and tools for planning </a:t>
            </a:r>
            <a:r>
              <a:rPr lang="en-US" sz="1800" b="0" kern="0" dirty="0">
                <a:solidFill>
                  <a:srgbClr val="0070C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of competing underground uses</a:t>
            </a:r>
            <a:endParaRPr lang="en-US" sz="1800" b="0" kern="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100000"/>
              </a:lnSpc>
              <a:spcAft>
                <a:spcPts val="600"/>
              </a:spcAft>
            </a:pPr>
            <a:endParaRPr lang="de-CH" sz="2000" b="0" kern="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649495"/>
            <a:ext cx="8028384" cy="4271071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948" y="2730219"/>
            <a:ext cx="8063052" cy="412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43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000" y="1397250"/>
            <a:ext cx="5752027" cy="4228200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385646" y="5265204"/>
            <a:ext cx="3690410" cy="300082"/>
          </a:xfrm>
          <a:prstGeom prst="rect">
            <a:avLst/>
          </a:prstGeom>
          <a:solidFill>
            <a:srgbClr val="131313"/>
          </a:solidFill>
        </p:spPr>
        <p:txBody>
          <a:bodyPr wrap="square">
            <a:spAutoFit/>
          </a:bodyPr>
          <a:lstStyle/>
          <a:p>
            <a:pPr fontAlgn="ctr"/>
            <a:r>
              <a:rPr lang="de-CH" sz="1350" b="1" dirty="0" smtClean="0">
                <a:solidFill>
                  <a:schemeClr val="bg1"/>
                </a:solidFill>
              </a:rPr>
              <a:t>Sheet </a:t>
            </a:r>
            <a:r>
              <a:rPr lang="de-CH" sz="1350" b="1" dirty="0" err="1">
                <a:solidFill>
                  <a:schemeClr val="bg1"/>
                </a:solidFill>
              </a:rPr>
              <a:t>piles</a:t>
            </a:r>
            <a:r>
              <a:rPr lang="de-CH" sz="1350" b="1" dirty="0">
                <a:solidFill>
                  <a:schemeClr val="bg1"/>
                </a:solidFill>
              </a:rPr>
              <a:t>, </a:t>
            </a:r>
            <a:r>
              <a:rPr lang="de-CH" sz="1350" b="1" dirty="0" err="1">
                <a:solidFill>
                  <a:schemeClr val="bg1"/>
                </a:solidFill>
              </a:rPr>
              <a:t>piles</a:t>
            </a:r>
            <a:r>
              <a:rPr lang="de-CH" sz="1350" b="1" dirty="0" smtClean="0">
                <a:solidFill>
                  <a:schemeClr val="bg1"/>
                </a:solidFill>
              </a:rPr>
              <a:t>, </a:t>
            </a:r>
            <a:r>
              <a:rPr lang="de-CH" sz="1350" b="1" dirty="0" err="1" smtClean="0">
                <a:solidFill>
                  <a:schemeClr val="bg1"/>
                </a:solidFill>
              </a:rPr>
              <a:t>anchoring</a:t>
            </a:r>
            <a:r>
              <a:rPr lang="de-CH" sz="1350" b="1" dirty="0" smtClean="0">
                <a:solidFill>
                  <a:schemeClr val="bg1"/>
                </a:solidFill>
              </a:rPr>
              <a:t> </a:t>
            </a:r>
            <a:r>
              <a:rPr lang="de-CH" sz="1350" b="1" dirty="0" err="1" smtClean="0">
                <a:solidFill>
                  <a:schemeClr val="bg1"/>
                </a:solidFill>
              </a:rPr>
              <a:t>zones</a:t>
            </a:r>
            <a:r>
              <a:rPr lang="de-CH" sz="1350" b="1" dirty="0" smtClean="0">
                <a:solidFill>
                  <a:schemeClr val="bg1"/>
                </a:solidFill>
              </a:rPr>
              <a:t> </a:t>
            </a:r>
            <a:r>
              <a:rPr lang="de-CH" sz="1350" b="1" dirty="0">
                <a:solidFill>
                  <a:schemeClr val="bg1"/>
                </a:solidFill>
              </a:rPr>
              <a:t>etc.</a:t>
            </a:r>
            <a:endParaRPr lang="de-CH" sz="1350" b="1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539552" y="980728"/>
            <a:ext cx="79743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cs typeface="Arial" pitchFamily="34" charset="0"/>
              </a:rPr>
              <a:t>Comparison: </a:t>
            </a:r>
            <a:r>
              <a:rPr lang="en-US" sz="1350" b="1" u="sng" dirty="0">
                <a:cs typeface="Arial" pitchFamily="34" charset="0"/>
              </a:rPr>
              <a:t>underground construction data </a:t>
            </a:r>
            <a:r>
              <a:rPr lang="en-US" sz="1350" b="1" dirty="0" smtClean="0">
                <a:cs typeface="Arial" pitchFamily="34" charset="0"/>
                <a:sym typeface="Wingdings" panose="05000000000000000000" pitchFamily="2" charset="2"/>
              </a:rPr>
              <a:t></a:t>
            </a:r>
            <a:r>
              <a:rPr lang="en-US" sz="1350" b="1" dirty="0" smtClean="0">
                <a:cs typeface="Arial" pitchFamily="34" charset="0"/>
              </a:rPr>
              <a:t> </a:t>
            </a:r>
            <a:r>
              <a:rPr lang="en-US" sz="1350" b="1" dirty="0">
                <a:cs typeface="Arial" pitchFamily="34" charset="0"/>
              </a:rPr>
              <a:t>underground geological </a:t>
            </a:r>
            <a:r>
              <a:rPr lang="en-US" sz="1350" b="1" dirty="0" smtClean="0">
                <a:cs typeface="Arial" pitchFamily="34" charset="0"/>
              </a:rPr>
              <a:t>/ geotechnical data</a:t>
            </a:r>
            <a:endParaRPr lang="en-US" sz="1350" b="1" dirty="0">
              <a:cs typeface="Arial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169622" y="370471"/>
            <a:ext cx="7668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de-CH" sz="2000" dirty="0" smtClean="0">
                <a:cs typeface="Arial" pitchFamily="34" charset="0"/>
              </a:rPr>
              <a:t>BIM / CIM </a:t>
            </a:r>
            <a:r>
              <a:rPr lang="de-CH" sz="2000" dirty="0" err="1" smtClean="0">
                <a:cs typeface="Arial" pitchFamily="34" charset="0"/>
              </a:rPr>
              <a:t>and</a:t>
            </a:r>
            <a:r>
              <a:rPr lang="de-CH" sz="2000" dirty="0" smtClean="0">
                <a:cs typeface="Arial" pitchFamily="34" charset="0"/>
              </a:rPr>
              <a:t> </a:t>
            </a:r>
            <a:r>
              <a:rPr lang="de-CH" sz="2000" dirty="0" err="1" smtClean="0">
                <a:cs typeface="Arial" pitchFamily="34" charset="0"/>
              </a:rPr>
              <a:t>Geology</a:t>
            </a:r>
            <a:endParaRPr lang="de-CH" sz="2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96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000" y="1397250"/>
            <a:ext cx="5752027" cy="4228200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385646" y="5236123"/>
            <a:ext cx="3294366" cy="300082"/>
          </a:xfrm>
          <a:prstGeom prst="rect">
            <a:avLst/>
          </a:prstGeom>
          <a:solidFill>
            <a:srgbClr val="131313"/>
          </a:solidFill>
        </p:spPr>
        <p:txBody>
          <a:bodyPr wrap="square">
            <a:spAutoFit/>
          </a:bodyPr>
          <a:lstStyle/>
          <a:p>
            <a:pPr fontAlgn="ctr"/>
            <a:r>
              <a:rPr lang="de-CH" sz="1350" b="1" dirty="0">
                <a:solidFill>
                  <a:schemeClr val="bg1"/>
                </a:solidFill>
              </a:rPr>
              <a:t>Register </a:t>
            </a:r>
            <a:r>
              <a:rPr lang="de-CH" sz="1350" b="1" dirty="0" err="1">
                <a:solidFill>
                  <a:schemeClr val="bg1"/>
                </a:solidFill>
              </a:rPr>
              <a:t>of</a:t>
            </a:r>
            <a:r>
              <a:rPr lang="de-CH" sz="1350" b="1" dirty="0">
                <a:solidFill>
                  <a:schemeClr val="bg1"/>
                </a:solidFill>
              </a:rPr>
              <a:t> </a:t>
            </a:r>
            <a:r>
              <a:rPr lang="de-CH" sz="1350" b="1" dirty="0" err="1">
                <a:solidFill>
                  <a:schemeClr val="bg1"/>
                </a:solidFill>
              </a:rPr>
              <a:t>sewage</a:t>
            </a:r>
            <a:r>
              <a:rPr lang="de-CH" sz="1350" b="1" dirty="0">
                <a:solidFill>
                  <a:schemeClr val="bg1"/>
                </a:solidFill>
              </a:rPr>
              <a:t> </a:t>
            </a:r>
            <a:r>
              <a:rPr lang="de-CH" sz="1350" b="1" dirty="0" err="1">
                <a:solidFill>
                  <a:schemeClr val="bg1"/>
                </a:solidFill>
              </a:rPr>
              <a:t>pipes</a:t>
            </a:r>
            <a:endParaRPr lang="de-CH" sz="1350" b="1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539552" y="980728"/>
            <a:ext cx="79743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cs typeface="Arial" pitchFamily="34" charset="0"/>
              </a:rPr>
              <a:t>Comparison: </a:t>
            </a:r>
            <a:r>
              <a:rPr lang="en-US" sz="1350" b="1" u="sng" dirty="0">
                <a:cs typeface="Arial" pitchFamily="34" charset="0"/>
              </a:rPr>
              <a:t>underground construction data </a:t>
            </a:r>
            <a:r>
              <a:rPr lang="en-US" sz="1350" b="1" dirty="0" smtClean="0">
                <a:cs typeface="Arial" pitchFamily="34" charset="0"/>
                <a:sym typeface="Wingdings" panose="05000000000000000000" pitchFamily="2" charset="2"/>
              </a:rPr>
              <a:t></a:t>
            </a:r>
            <a:r>
              <a:rPr lang="en-US" sz="1350" b="1" dirty="0" smtClean="0">
                <a:cs typeface="Arial" pitchFamily="34" charset="0"/>
              </a:rPr>
              <a:t> </a:t>
            </a:r>
            <a:r>
              <a:rPr lang="en-US" sz="1350" b="1" dirty="0">
                <a:cs typeface="Arial" pitchFamily="34" charset="0"/>
              </a:rPr>
              <a:t>underground geological </a:t>
            </a:r>
            <a:r>
              <a:rPr lang="en-US" sz="1350" b="1" dirty="0" smtClean="0">
                <a:cs typeface="Arial" pitchFamily="34" charset="0"/>
              </a:rPr>
              <a:t>/ geotechnical data</a:t>
            </a:r>
            <a:endParaRPr lang="en-US" sz="1350" b="1" dirty="0">
              <a:cs typeface="Arial" pitchFamily="34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169622" y="370471"/>
            <a:ext cx="7668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de-CH" sz="2000" dirty="0" smtClean="0">
                <a:cs typeface="Arial" pitchFamily="34" charset="0"/>
              </a:rPr>
              <a:t>BIM / CIM </a:t>
            </a:r>
            <a:r>
              <a:rPr lang="de-CH" sz="2000" dirty="0" err="1" smtClean="0">
                <a:cs typeface="Arial" pitchFamily="34" charset="0"/>
              </a:rPr>
              <a:t>and</a:t>
            </a:r>
            <a:r>
              <a:rPr lang="de-CH" sz="2000" dirty="0" smtClean="0">
                <a:cs typeface="Arial" pitchFamily="34" charset="0"/>
              </a:rPr>
              <a:t> </a:t>
            </a:r>
            <a:r>
              <a:rPr lang="de-CH" sz="2000" dirty="0" err="1" smtClean="0">
                <a:cs typeface="Arial" pitchFamily="34" charset="0"/>
              </a:rPr>
              <a:t>Geology</a:t>
            </a:r>
            <a:endParaRPr lang="de-CH" sz="2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69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000" y="1397250"/>
            <a:ext cx="5752027" cy="4228200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331640" y="5265204"/>
            <a:ext cx="3294366" cy="300082"/>
          </a:xfrm>
          <a:prstGeom prst="rect">
            <a:avLst/>
          </a:prstGeom>
          <a:solidFill>
            <a:srgbClr val="131313"/>
          </a:solidFill>
        </p:spPr>
        <p:txBody>
          <a:bodyPr wrap="square">
            <a:spAutoFit/>
          </a:bodyPr>
          <a:lstStyle/>
          <a:p>
            <a:pPr fontAlgn="ctr"/>
            <a:r>
              <a:rPr lang="de-CH" sz="1350" b="1" dirty="0">
                <a:solidFill>
                  <a:schemeClr val="bg1"/>
                </a:solidFill>
              </a:rPr>
              <a:t>Tunnel </a:t>
            </a:r>
            <a:r>
              <a:rPr lang="de-CH" sz="1350" b="1" dirty="0" smtClean="0">
                <a:solidFill>
                  <a:schemeClr val="bg1"/>
                </a:solidFill>
              </a:rPr>
              <a:t>(</a:t>
            </a:r>
            <a:r>
              <a:rPr lang="de-CH" sz="1350" b="1" dirty="0" err="1" smtClean="0">
                <a:solidFill>
                  <a:schemeClr val="bg1"/>
                </a:solidFill>
              </a:rPr>
              <a:t>virtual</a:t>
            </a:r>
            <a:r>
              <a:rPr lang="de-CH" sz="1350" b="1" dirty="0" smtClean="0">
                <a:solidFill>
                  <a:schemeClr val="bg1"/>
                </a:solidFill>
              </a:rPr>
              <a:t>)</a:t>
            </a:r>
            <a:endParaRPr lang="de-CH" sz="1350" b="1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539552" y="980728"/>
            <a:ext cx="79743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cs typeface="Arial" pitchFamily="34" charset="0"/>
              </a:rPr>
              <a:t>Comparison: </a:t>
            </a:r>
            <a:r>
              <a:rPr lang="en-US" sz="1350" b="1" u="sng" dirty="0">
                <a:cs typeface="Arial" pitchFamily="34" charset="0"/>
              </a:rPr>
              <a:t>underground construction data </a:t>
            </a:r>
            <a:r>
              <a:rPr lang="en-US" sz="1350" b="1" dirty="0" smtClean="0">
                <a:cs typeface="Arial" pitchFamily="34" charset="0"/>
                <a:sym typeface="Wingdings" panose="05000000000000000000" pitchFamily="2" charset="2"/>
              </a:rPr>
              <a:t></a:t>
            </a:r>
            <a:r>
              <a:rPr lang="en-US" sz="1350" b="1" dirty="0" smtClean="0">
                <a:cs typeface="Arial" pitchFamily="34" charset="0"/>
              </a:rPr>
              <a:t> </a:t>
            </a:r>
            <a:r>
              <a:rPr lang="en-US" sz="1350" b="1" dirty="0">
                <a:cs typeface="Arial" pitchFamily="34" charset="0"/>
              </a:rPr>
              <a:t>underground geological </a:t>
            </a:r>
            <a:r>
              <a:rPr lang="en-US" sz="1350" b="1" dirty="0" smtClean="0">
                <a:cs typeface="Arial" pitchFamily="34" charset="0"/>
              </a:rPr>
              <a:t>/ geotechnical data</a:t>
            </a:r>
            <a:endParaRPr lang="en-US" sz="1350" b="1" dirty="0">
              <a:cs typeface="Arial" pitchFamily="34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169622" y="370471"/>
            <a:ext cx="7668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de-CH" sz="2000" dirty="0" smtClean="0">
                <a:cs typeface="Arial" pitchFamily="34" charset="0"/>
              </a:rPr>
              <a:t>BIM / CIM </a:t>
            </a:r>
            <a:r>
              <a:rPr lang="de-CH" sz="2000" dirty="0" err="1" smtClean="0">
                <a:cs typeface="Arial" pitchFamily="34" charset="0"/>
              </a:rPr>
              <a:t>and</a:t>
            </a:r>
            <a:r>
              <a:rPr lang="de-CH" sz="2000" dirty="0" smtClean="0">
                <a:cs typeface="Arial" pitchFamily="34" charset="0"/>
              </a:rPr>
              <a:t> </a:t>
            </a:r>
            <a:r>
              <a:rPr lang="de-CH" sz="2000" dirty="0" err="1" smtClean="0">
                <a:cs typeface="Arial" pitchFamily="34" charset="0"/>
              </a:rPr>
              <a:t>Geology</a:t>
            </a:r>
            <a:endParaRPr lang="de-CH" sz="2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000" y="1397250"/>
            <a:ext cx="5752027" cy="4228200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385646" y="5258235"/>
            <a:ext cx="4122458" cy="300082"/>
          </a:xfrm>
          <a:prstGeom prst="rect">
            <a:avLst/>
          </a:prstGeom>
          <a:solidFill>
            <a:srgbClr val="131313"/>
          </a:solidFill>
        </p:spPr>
        <p:txBody>
          <a:bodyPr wrap="square">
            <a:spAutoFit/>
          </a:bodyPr>
          <a:lstStyle/>
          <a:p>
            <a:pPr fontAlgn="ctr"/>
            <a:r>
              <a:rPr lang="de-CH" sz="1350" b="1" dirty="0" err="1" smtClean="0">
                <a:solidFill>
                  <a:schemeClr val="bg1"/>
                </a:solidFill>
              </a:rPr>
              <a:t>Overview</a:t>
            </a:r>
            <a:r>
              <a:rPr lang="de-CH" sz="1350" b="1" dirty="0" smtClean="0">
                <a:solidFill>
                  <a:schemeClr val="bg1"/>
                </a:solidFill>
              </a:rPr>
              <a:t> </a:t>
            </a:r>
            <a:r>
              <a:rPr lang="de-CH" sz="1350" b="1" dirty="0" err="1" smtClean="0">
                <a:solidFill>
                  <a:schemeClr val="bg1"/>
                </a:solidFill>
              </a:rPr>
              <a:t>of</a:t>
            </a:r>
            <a:r>
              <a:rPr lang="de-CH" sz="1350" b="1" dirty="0" smtClean="0">
                <a:solidFill>
                  <a:schemeClr val="bg1"/>
                </a:solidFill>
              </a:rPr>
              <a:t> </a:t>
            </a:r>
            <a:r>
              <a:rPr lang="de-CH" sz="1350" b="1" dirty="0" err="1" smtClean="0">
                <a:solidFill>
                  <a:schemeClr val="bg1"/>
                </a:solidFill>
              </a:rPr>
              <a:t>underground</a:t>
            </a:r>
            <a:r>
              <a:rPr lang="de-CH" sz="1350" b="1" dirty="0" smtClean="0">
                <a:solidFill>
                  <a:schemeClr val="bg1"/>
                </a:solidFill>
              </a:rPr>
              <a:t> </a:t>
            </a:r>
            <a:r>
              <a:rPr lang="de-CH" sz="1350" b="1" dirty="0" err="1" smtClean="0">
                <a:solidFill>
                  <a:schemeClr val="bg1"/>
                </a:solidFill>
              </a:rPr>
              <a:t>construction</a:t>
            </a:r>
            <a:r>
              <a:rPr lang="de-CH" sz="1350" b="1" dirty="0" smtClean="0">
                <a:solidFill>
                  <a:schemeClr val="bg1"/>
                </a:solidFill>
              </a:rPr>
              <a:t> </a:t>
            </a:r>
            <a:r>
              <a:rPr lang="de-CH" sz="1350" b="1" dirty="0" err="1" smtClean="0">
                <a:solidFill>
                  <a:schemeClr val="bg1"/>
                </a:solidFill>
              </a:rPr>
              <a:t>data</a:t>
            </a:r>
            <a:endParaRPr lang="de-CH" sz="1350" b="1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539552" y="980728"/>
            <a:ext cx="79743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cs typeface="Arial" pitchFamily="34" charset="0"/>
              </a:rPr>
              <a:t>Comparison: </a:t>
            </a:r>
            <a:r>
              <a:rPr lang="en-US" sz="1350" b="1" u="sng" dirty="0">
                <a:cs typeface="Arial" pitchFamily="34" charset="0"/>
              </a:rPr>
              <a:t>underground construction data </a:t>
            </a:r>
            <a:r>
              <a:rPr lang="en-US" sz="1350" b="1" dirty="0" smtClean="0">
                <a:cs typeface="Arial" pitchFamily="34" charset="0"/>
                <a:sym typeface="Wingdings" panose="05000000000000000000" pitchFamily="2" charset="2"/>
              </a:rPr>
              <a:t></a:t>
            </a:r>
            <a:r>
              <a:rPr lang="en-US" sz="1350" b="1" dirty="0" smtClean="0">
                <a:cs typeface="Arial" pitchFamily="34" charset="0"/>
              </a:rPr>
              <a:t> </a:t>
            </a:r>
            <a:r>
              <a:rPr lang="en-US" sz="1350" b="1" dirty="0">
                <a:cs typeface="Arial" pitchFamily="34" charset="0"/>
              </a:rPr>
              <a:t>underground geological </a:t>
            </a:r>
            <a:r>
              <a:rPr lang="en-US" sz="1350" b="1" dirty="0" smtClean="0">
                <a:cs typeface="Arial" pitchFamily="34" charset="0"/>
              </a:rPr>
              <a:t>/ geotechnical data</a:t>
            </a:r>
            <a:endParaRPr lang="en-US" sz="1350" b="1" dirty="0">
              <a:cs typeface="Arial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169622" y="370471"/>
            <a:ext cx="7668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de-CH" sz="2000" dirty="0" smtClean="0">
                <a:cs typeface="Arial" pitchFamily="34" charset="0"/>
              </a:rPr>
              <a:t>BIM / CIM </a:t>
            </a:r>
            <a:r>
              <a:rPr lang="de-CH" sz="2000" dirty="0" err="1" smtClean="0">
                <a:cs typeface="Arial" pitchFamily="34" charset="0"/>
              </a:rPr>
              <a:t>and</a:t>
            </a:r>
            <a:r>
              <a:rPr lang="de-CH" sz="2000" dirty="0" smtClean="0">
                <a:cs typeface="Arial" pitchFamily="34" charset="0"/>
              </a:rPr>
              <a:t> </a:t>
            </a:r>
            <a:r>
              <a:rPr lang="de-CH" sz="2000" dirty="0" err="1" smtClean="0">
                <a:cs typeface="Arial" pitchFamily="34" charset="0"/>
              </a:rPr>
              <a:t>Geology</a:t>
            </a:r>
            <a:endParaRPr lang="de-CH" sz="2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26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000" y="1397250"/>
            <a:ext cx="5752027" cy="4228200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439652" y="5265204"/>
            <a:ext cx="3294366" cy="300082"/>
          </a:xfrm>
          <a:prstGeom prst="rect">
            <a:avLst/>
          </a:prstGeom>
          <a:solidFill>
            <a:srgbClr val="131313"/>
          </a:solidFill>
        </p:spPr>
        <p:txBody>
          <a:bodyPr wrap="square">
            <a:spAutoFit/>
          </a:bodyPr>
          <a:lstStyle/>
          <a:p>
            <a:pPr fontAlgn="ctr"/>
            <a:r>
              <a:rPr lang="de-CH" sz="1350" b="1" dirty="0" err="1" smtClean="0">
                <a:solidFill>
                  <a:schemeClr val="bg1"/>
                </a:solidFill>
              </a:rPr>
              <a:t>Boreholes</a:t>
            </a:r>
            <a:endParaRPr lang="de-CH" sz="1350" b="1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539552" y="980728"/>
            <a:ext cx="79743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cs typeface="Arial" pitchFamily="34" charset="0"/>
              </a:rPr>
              <a:t>Comparison: underground construction data </a:t>
            </a:r>
            <a:r>
              <a:rPr lang="en-US" sz="1350" b="1" dirty="0" smtClean="0">
                <a:cs typeface="Arial" pitchFamily="34" charset="0"/>
                <a:sym typeface="Wingdings" panose="05000000000000000000" pitchFamily="2" charset="2"/>
              </a:rPr>
              <a:t></a:t>
            </a:r>
            <a:r>
              <a:rPr lang="en-US" sz="1350" b="1" dirty="0" smtClean="0">
                <a:cs typeface="Arial" pitchFamily="34" charset="0"/>
              </a:rPr>
              <a:t> </a:t>
            </a:r>
            <a:r>
              <a:rPr lang="en-US" sz="1350" b="1" u="sng" dirty="0">
                <a:cs typeface="Arial" pitchFamily="34" charset="0"/>
              </a:rPr>
              <a:t>underground geological </a:t>
            </a:r>
            <a:r>
              <a:rPr lang="en-US" sz="1350" b="1" u="sng" dirty="0" smtClean="0">
                <a:cs typeface="Arial" pitchFamily="34" charset="0"/>
              </a:rPr>
              <a:t>/ geotechnical data</a:t>
            </a:r>
            <a:endParaRPr lang="en-US" sz="1350" b="1" u="sng" dirty="0">
              <a:cs typeface="Arial" pitchFamily="34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169622" y="370471"/>
            <a:ext cx="7668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de-CH" sz="2000" dirty="0" smtClean="0">
                <a:cs typeface="Arial" pitchFamily="34" charset="0"/>
              </a:rPr>
              <a:t>BIM / CIM </a:t>
            </a:r>
            <a:r>
              <a:rPr lang="de-CH" sz="2000" dirty="0" err="1" smtClean="0">
                <a:cs typeface="Arial" pitchFamily="34" charset="0"/>
              </a:rPr>
              <a:t>and</a:t>
            </a:r>
            <a:r>
              <a:rPr lang="de-CH" sz="2000" dirty="0" smtClean="0">
                <a:cs typeface="Arial" pitchFamily="34" charset="0"/>
              </a:rPr>
              <a:t> </a:t>
            </a:r>
            <a:r>
              <a:rPr lang="de-CH" sz="2000" dirty="0" err="1" smtClean="0">
                <a:cs typeface="Arial" pitchFamily="34" charset="0"/>
              </a:rPr>
              <a:t>Geology</a:t>
            </a:r>
            <a:endParaRPr lang="de-CH" sz="2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85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000" y="1397250"/>
            <a:ext cx="5752027" cy="4228200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439652" y="5265204"/>
            <a:ext cx="5292588" cy="300082"/>
          </a:xfrm>
          <a:prstGeom prst="rect">
            <a:avLst/>
          </a:prstGeom>
          <a:solidFill>
            <a:srgbClr val="131313"/>
          </a:solidFill>
        </p:spPr>
        <p:txBody>
          <a:bodyPr wrap="square">
            <a:spAutoFit/>
          </a:bodyPr>
          <a:lstStyle/>
          <a:p>
            <a:pPr fontAlgn="ctr"/>
            <a:r>
              <a:rPr lang="de-CH" sz="1350" b="1" dirty="0" err="1" smtClean="0">
                <a:solidFill>
                  <a:schemeClr val="bg1"/>
                </a:solidFill>
              </a:rPr>
              <a:t>Boreholes</a:t>
            </a:r>
            <a:r>
              <a:rPr lang="de-CH" sz="1350" b="1" dirty="0" smtClean="0">
                <a:solidFill>
                  <a:schemeClr val="bg1"/>
                </a:solidFill>
              </a:rPr>
              <a:t> + </a:t>
            </a:r>
            <a:r>
              <a:rPr lang="de-CH" sz="1350" b="1" dirty="0" err="1" smtClean="0">
                <a:solidFill>
                  <a:schemeClr val="bg1"/>
                </a:solidFill>
              </a:rPr>
              <a:t>geological</a:t>
            </a:r>
            <a:r>
              <a:rPr lang="de-CH" sz="1350" b="1" dirty="0" smtClean="0">
                <a:solidFill>
                  <a:schemeClr val="bg1"/>
                </a:solidFill>
              </a:rPr>
              <a:t> </a:t>
            </a:r>
            <a:r>
              <a:rPr lang="de-CH" sz="1350" b="1" dirty="0" err="1" smtClean="0">
                <a:solidFill>
                  <a:schemeClr val="bg1"/>
                </a:solidFill>
              </a:rPr>
              <a:t>cross</a:t>
            </a:r>
            <a:r>
              <a:rPr lang="de-CH" sz="1350" b="1" dirty="0" smtClean="0">
                <a:solidFill>
                  <a:schemeClr val="bg1"/>
                </a:solidFill>
              </a:rPr>
              <a:t> </a:t>
            </a:r>
            <a:r>
              <a:rPr lang="de-CH" sz="1350" b="1" dirty="0" err="1" smtClean="0">
                <a:solidFill>
                  <a:schemeClr val="bg1"/>
                </a:solidFill>
              </a:rPr>
              <a:t>sections</a:t>
            </a:r>
            <a:endParaRPr lang="de-CH" sz="1350" b="1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539552" y="980728"/>
            <a:ext cx="79743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cs typeface="Arial" pitchFamily="34" charset="0"/>
              </a:rPr>
              <a:t>Comparison: underground construction data </a:t>
            </a:r>
            <a:r>
              <a:rPr lang="en-US" sz="1350" b="1" dirty="0" smtClean="0">
                <a:cs typeface="Arial" pitchFamily="34" charset="0"/>
                <a:sym typeface="Wingdings" panose="05000000000000000000" pitchFamily="2" charset="2"/>
              </a:rPr>
              <a:t></a:t>
            </a:r>
            <a:r>
              <a:rPr lang="en-US" sz="1350" b="1" dirty="0" smtClean="0">
                <a:cs typeface="Arial" pitchFamily="34" charset="0"/>
              </a:rPr>
              <a:t> </a:t>
            </a:r>
            <a:r>
              <a:rPr lang="en-US" sz="1350" b="1" u="sng" dirty="0">
                <a:cs typeface="Arial" pitchFamily="34" charset="0"/>
              </a:rPr>
              <a:t>underground geological </a:t>
            </a:r>
            <a:r>
              <a:rPr lang="en-US" sz="1350" b="1" u="sng" dirty="0" smtClean="0">
                <a:cs typeface="Arial" pitchFamily="34" charset="0"/>
              </a:rPr>
              <a:t>/ geotechnical data</a:t>
            </a:r>
            <a:endParaRPr lang="en-US" sz="1350" b="1" u="sng" dirty="0">
              <a:cs typeface="Arial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169622" y="370471"/>
            <a:ext cx="7668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de-CH" sz="2000" dirty="0" smtClean="0">
                <a:cs typeface="Arial" pitchFamily="34" charset="0"/>
              </a:rPr>
              <a:t>BIM / CIM </a:t>
            </a:r>
            <a:r>
              <a:rPr lang="de-CH" sz="2000" dirty="0" err="1" smtClean="0">
                <a:cs typeface="Arial" pitchFamily="34" charset="0"/>
              </a:rPr>
              <a:t>and</a:t>
            </a:r>
            <a:r>
              <a:rPr lang="de-CH" sz="2000" dirty="0" smtClean="0">
                <a:cs typeface="Arial" pitchFamily="34" charset="0"/>
              </a:rPr>
              <a:t> </a:t>
            </a:r>
            <a:r>
              <a:rPr lang="de-CH" sz="2000" dirty="0" err="1" smtClean="0">
                <a:cs typeface="Arial" pitchFamily="34" charset="0"/>
              </a:rPr>
              <a:t>Geology</a:t>
            </a:r>
            <a:endParaRPr lang="de-CH" sz="2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50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000" y="1397250"/>
            <a:ext cx="5752027" cy="4228200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498719" y="5243050"/>
            <a:ext cx="5292588" cy="300082"/>
          </a:xfrm>
          <a:prstGeom prst="rect">
            <a:avLst/>
          </a:prstGeom>
          <a:solidFill>
            <a:srgbClr val="131313"/>
          </a:solidFill>
        </p:spPr>
        <p:txBody>
          <a:bodyPr wrap="square">
            <a:spAutoFit/>
          </a:bodyPr>
          <a:lstStyle/>
          <a:p>
            <a:pPr fontAlgn="ctr"/>
            <a:r>
              <a:rPr lang="de-CH" sz="1350" b="1" dirty="0" err="1">
                <a:solidFill>
                  <a:schemeClr val="bg1"/>
                </a:solidFill>
              </a:rPr>
              <a:t>Boreholes</a:t>
            </a:r>
            <a:r>
              <a:rPr lang="de-CH" sz="1350" b="1" dirty="0">
                <a:solidFill>
                  <a:schemeClr val="bg1"/>
                </a:solidFill>
              </a:rPr>
              <a:t> + </a:t>
            </a:r>
            <a:r>
              <a:rPr lang="de-CH" sz="1350" b="1" dirty="0" err="1">
                <a:solidFill>
                  <a:schemeClr val="bg1"/>
                </a:solidFill>
              </a:rPr>
              <a:t>geological</a:t>
            </a:r>
            <a:r>
              <a:rPr lang="de-CH" sz="1350" b="1" dirty="0">
                <a:solidFill>
                  <a:schemeClr val="bg1"/>
                </a:solidFill>
              </a:rPr>
              <a:t> </a:t>
            </a:r>
            <a:r>
              <a:rPr lang="de-CH" sz="1350" b="1" dirty="0" err="1">
                <a:solidFill>
                  <a:schemeClr val="bg1"/>
                </a:solidFill>
              </a:rPr>
              <a:t>cross</a:t>
            </a:r>
            <a:r>
              <a:rPr lang="de-CH" sz="1350" b="1" dirty="0">
                <a:solidFill>
                  <a:schemeClr val="bg1"/>
                </a:solidFill>
              </a:rPr>
              <a:t> </a:t>
            </a:r>
            <a:r>
              <a:rPr lang="de-CH" sz="1350" b="1" dirty="0" err="1" smtClean="0">
                <a:solidFill>
                  <a:schemeClr val="bg1"/>
                </a:solidFill>
              </a:rPr>
              <a:t>sections</a:t>
            </a:r>
            <a:r>
              <a:rPr lang="de-CH" sz="1350" b="1" dirty="0" smtClean="0">
                <a:solidFill>
                  <a:schemeClr val="bg1"/>
                </a:solidFill>
              </a:rPr>
              <a:t> + </a:t>
            </a:r>
            <a:r>
              <a:rPr lang="de-CH" sz="1350" b="1" dirty="0" err="1" smtClean="0">
                <a:solidFill>
                  <a:schemeClr val="bg1"/>
                </a:solidFill>
              </a:rPr>
              <a:t>geological</a:t>
            </a:r>
            <a:r>
              <a:rPr lang="de-CH" sz="1350" b="1" dirty="0" smtClean="0">
                <a:solidFill>
                  <a:schemeClr val="bg1"/>
                </a:solidFill>
              </a:rPr>
              <a:t> </a:t>
            </a:r>
            <a:r>
              <a:rPr lang="de-CH" sz="1350" b="1" dirty="0" err="1" smtClean="0">
                <a:solidFill>
                  <a:schemeClr val="bg1"/>
                </a:solidFill>
              </a:rPr>
              <a:t>map</a:t>
            </a:r>
            <a:endParaRPr lang="de-CH" sz="1350" b="1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539552" y="980728"/>
            <a:ext cx="79743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cs typeface="Arial" pitchFamily="34" charset="0"/>
              </a:rPr>
              <a:t>Comparison: underground construction data </a:t>
            </a:r>
            <a:r>
              <a:rPr lang="en-US" sz="1350" b="1" dirty="0" smtClean="0">
                <a:cs typeface="Arial" pitchFamily="34" charset="0"/>
                <a:sym typeface="Wingdings" panose="05000000000000000000" pitchFamily="2" charset="2"/>
              </a:rPr>
              <a:t></a:t>
            </a:r>
            <a:r>
              <a:rPr lang="en-US" sz="1350" b="1" dirty="0" smtClean="0">
                <a:cs typeface="Arial" pitchFamily="34" charset="0"/>
              </a:rPr>
              <a:t> </a:t>
            </a:r>
            <a:r>
              <a:rPr lang="en-US" sz="1350" b="1" u="sng" dirty="0">
                <a:cs typeface="Arial" pitchFamily="34" charset="0"/>
              </a:rPr>
              <a:t>underground geological </a:t>
            </a:r>
            <a:r>
              <a:rPr lang="en-US" sz="1350" b="1" u="sng" dirty="0" smtClean="0">
                <a:cs typeface="Arial" pitchFamily="34" charset="0"/>
              </a:rPr>
              <a:t>/ geotechnical data</a:t>
            </a:r>
            <a:endParaRPr lang="en-US" sz="1350" b="1" u="sng" dirty="0">
              <a:cs typeface="Arial" pitchFamily="34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169622" y="370471"/>
            <a:ext cx="7668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de-CH" sz="2000" dirty="0" smtClean="0">
                <a:cs typeface="Arial" pitchFamily="34" charset="0"/>
              </a:rPr>
              <a:t>BIM / CIM </a:t>
            </a:r>
            <a:r>
              <a:rPr lang="de-CH" sz="2000" dirty="0" err="1" smtClean="0">
                <a:cs typeface="Arial" pitchFamily="34" charset="0"/>
              </a:rPr>
              <a:t>and</a:t>
            </a:r>
            <a:r>
              <a:rPr lang="de-CH" sz="2000" dirty="0" smtClean="0">
                <a:cs typeface="Arial" pitchFamily="34" charset="0"/>
              </a:rPr>
              <a:t> </a:t>
            </a:r>
            <a:r>
              <a:rPr lang="de-CH" sz="2000" dirty="0" err="1" smtClean="0">
                <a:cs typeface="Arial" pitchFamily="34" charset="0"/>
              </a:rPr>
              <a:t>Geology</a:t>
            </a:r>
            <a:endParaRPr lang="de-CH" sz="2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08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000" y="1397250"/>
            <a:ext cx="5752027" cy="4228200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498719" y="5219008"/>
            <a:ext cx="5292588" cy="300082"/>
          </a:xfrm>
          <a:prstGeom prst="rect">
            <a:avLst/>
          </a:prstGeom>
          <a:solidFill>
            <a:srgbClr val="131313"/>
          </a:solidFill>
        </p:spPr>
        <p:txBody>
          <a:bodyPr wrap="square">
            <a:spAutoFit/>
          </a:bodyPr>
          <a:lstStyle/>
          <a:p>
            <a:pPr fontAlgn="ctr"/>
            <a:r>
              <a:rPr lang="de-CH" sz="1350" b="1" dirty="0" smtClean="0">
                <a:solidFill>
                  <a:schemeClr val="bg1"/>
                </a:solidFill>
              </a:rPr>
              <a:t>Geological 3D </a:t>
            </a:r>
            <a:r>
              <a:rPr lang="de-CH" sz="1350" b="1" dirty="0" err="1" smtClean="0">
                <a:solidFill>
                  <a:schemeClr val="bg1"/>
                </a:solidFill>
              </a:rPr>
              <a:t>model</a:t>
            </a:r>
            <a:r>
              <a:rPr lang="de-CH" sz="1350" b="1" dirty="0" smtClean="0">
                <a:solidFill>
                  <a:schemeClr val="bg1"/>
                </a:solidFill>
              </a:rPr>
              <a:t> (</a:t>
            </a:r>
            <a:r>
              <a:rPr lang="de-CH" sz="1350" b="1" dirty="0" err="1" smtClean="0">
                <a:solidFill>
                  <a:schemeClr val="bg1"/>
                </a:solidFill>
              </a:rPr>
              <a:t>Voxel</a:t>
            </a:r>
            <a:r>
              <a:rPr lang="de-CH" sz="1350" b="1" dirty="0" smtClean="0">
                <a:solidFill>
                  <a:schemeClr val="bg1"/>
                </a:solidFill>
              </a:rPr>
              <a:t> </a:t>
            </a:r>
            <a:r>
              <a:rPr lang="de-CH" sz="1350" b="1" dirty="0" err="1" smtClean="0">
                <a:solidFill>
                  <a:schemeClr val="bg1"/>
                </a:solidFill>
              </a:rPr>
              <a:t>model</a:t>
            </a:r>
            <a:r>
              <a:rPr lang="de-CH" sz="1350" b="1" dirty="0">
                <a:solidFill>
                  <a:schemeClr val="bg1"/>
                </a:solidFill>
              </a:rPr>
              <a:t>) 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539552" y="980728"/>
            <a:ext cx="79743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cs typeface="Arial" pitchFamily="34" charset="0"/>
              </a:rPr>
              <a:t>Comparison: underground construction data </a:t>
            </a:r>
            <a:r>
              <a:rPr lang="en-US" sz="1350" b="1" dirty="0" smtClean="0">
                <a:cs typeface="Arial" pitchFamily="34" charset="0"/>
                <a:sym typeface="Wingdings" panose="05000000000000000000" pitchFamily="2" charset="2"/>
              </a:rPr>
              <a:t></a:t>
            </a:r>
            <a:r>
              <a:rPr lang="en-US" sz="1350" b="1" dirty="0" smtClean="0">
                <a:cs typeface="Arial" pitchFamily="34" charset="0"/>
              </a:rPr>
              <a:t> </a:t>
            </a:r>
            <a:r>
              <a:rPr lang="en-US" sz="1350" b="1" u="sng" dirty="0">
                <a:cs typeface="Arial" pitchFamily="34" charset="0"/>
              </a:rPr>
              <a:t>underground geological </a:t>
            </a:r>
            <a:r>
              <a:rPr lang="en-US" sz="1350" b="1" u="sng" dirty="0" smtClean="0">
                <a:cs typeface="Arial" pitchFamily="34" charset="0"/>
              </a:rPr>
              <a:t>/ geotechnical data</a:t>
            </a:r>
            <a:endParaRPr lang="en-US" sz="1350" b="1" u="sng" dirty="0">
              <a:cs typeface="Arial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169622" y="370471"/>
            <a:ext cx="7668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de-CH" sz="2000" dirty="0" smtClean="0">
                <a:cs typeface="Arial" pitchFamily="34" charset="0"/>
              </a:rPr>
              <a:t>BIM / CIM </a:t>
            </a:r>
            <a:r>
              <a:rPr lang="de-CH" sz="2000" dirty="0" err="1" smtClean="0">
                <a:cs typeface="Arial" pitchFamily="34" charset="0"/>
              </a:rPr>
              <a:t>and</a:t>
            </a:r>
            <a:r>
              <a:rPr lang="de-CH" sz="2000" dirty="0" smtClean="0">
                <a:cs typeface="Arial" pitchFamily="34" charset="0"/>
              </a:rPr>
              <a:t> </a:t>
            </a:r>
            <a:r>
              <a:rPr lang="de-CH" sz="2000" dirty="0" err="1" smtClean="0">
                <a:cs typeface="Arial" pitchFamily="34" charset="0"/>
              </a:rPr>
              <a:t>Geology</a:t>
            </a:r>
            <a:endParaRPr lang="de-CH" sz="2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75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236"/>
          <a:stretch/>
        </p:blipFill>
        <p:spPr>
          <a:xfrm>
            <a:off x="1266152" y="1376773"/>
            <a:ext cx="5733271" cy="4266473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439652" y="5103186"/>
            <a:ext cx="5292588" cy="300082"/>
          </a:xfrm>
          <a:prstGeom prst="rect">
            <a:avLst/>
          </a:prstGeom>
          <a:solidFill>
            <a:srgbClr val="131313"/>
          </a:solidFill>
        </p:spPr>
        <p:txBody>
          <a:bodyPr wrap="square">
            <a:spAutoFit/>
          </a:bodyPr>
          <a:lstStyle/>
          <a:p>
            <a:pPr fontAlgn="ctr"/>
            <a:r>
              <a:rPr lang="de-CH" sz="1350" b="1" dirty="0" smtClean="0">
                <a:solidFill>
                  <a:schemeClr val="bg1"/>
                </a:solidFill>
              </a:rPr>
              <a:t>Cross </a:t>
            </a:r>
            <a:r>
              <a:rPr lang="de-CH" sz="1350" b="1" dirty="0" err="1" smtClean="0">
                <a:solidFill>
                  <a:schemeClr val="bg1"/>
                </a:solidFill>
              </a:rPr>
              <a:t>sections</a:t>
            </a:r>
            <a:r>
              <a:rPr lang="de-CH" sz="1350" b="1" dirty="0" smtClean="0">
                <a:solidFill>
                  <a:schemeClr val="bg1"/>
                </a:solidFill>
              </a:rPr>
              <a:t> </a:t>
            </a:r>
            <a:r>
              <a:rPr lang="de-CH" sz="1350" b="1" dirty="0" err="1" smtClean="0">
                <a:solidFill>
                  <a:schemeClr val="bg1"/>
                </a:solidFill>
              </a:rPr>
              <a:t>of</a:t>
            </a:r>
            <a:r>
              <a:rPr lang="de-CH" sz="1350" b="1" dirty="0" smtClean="0">
                <a:solidFill>
                  <a:schemeClr val="bg1"/>
                </a:solidFill>
              </a:rPr>
              <a:t> </a:t>
            </a:r>
            <a:r>
              <a:rPr lang="de-CH" sz="1350" b="1" dirty="0" err="1" smtClean="0">
                <a:solidFill>
                  <a:schemeClr val="bg1"/>
                </a:solidFill>
              </a:rPr>
              <a:t>geological</a:t>
            </a:r>
            <a:r>
              <a:rPr lang="de-CH" sz="1350" b="1" dirty="0" smtClean="0">
                <a:solidFill>
                  <a:schemeClr val="bg1"/>
                </a:solidFill>
              </a:rPr>
              <a:t> </a:t>
            </a:r>
            <a:r>
              <a:rPr lang="de-CH" sz="1350" b="1" dirty="0" err="1" smtClean="0">
                <a:solidFill>
                  <a:schemeClr val="bg1"/>
                </a:solidFill>
              </a:rPr>
              <a:t>voxel</a:t>
            </a:r>
            <a:r>
              <a:rPr lang="de-CH" sz="1350" b="1" dirty="0" smtClean="0">
                <a:solidFill>
                  <a:schemeClr val="bg1"/>
                </a:solidFill>
              </a:rPr>
              <a:t> </a:t>
            </a:r>
            <a:r>
              <a:rPr lang="de-CH" sz="1350" b="1" dirty="0" err="1" smtClean="0">
                <a:solidFill>
                  <a:schemeClr val="bg1"/>
                </a:solidFill>
              </a:rPr>
              <a:t>model</a:t>
            </a:r>
            <a:endParaRPr lang="de-CH" sz="1350" b="1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539552" y="980728"/>
            <a:ext cx="79743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cs typeface="Arial" pitchFamily="34" charset="0"/>
              </a:rPr>
              <a:t>Comparison: underground construction data </a:t>
            </a:r>
            <a:r>
              <a:rPr lang="en-US" sz="1350" b="1" dirty="0" smtClean="0">
                <a:cs typeface="Arial" pitchFamily="34" charset="0"/>
                <a:sym typeface="Wingdings" panose="05000000000000000000" pitchFamily="2" charset="2"/>
              </a:rPr>
              <a:t></a:t>
            </a:r>
            <a:r>
              <a:rPr lang="en-US" sz="1350" b="1" dirty="0" smtClean="0">
                <a:cs typeface="Arial" pitchFamily="34" charset="0"/>
              </a:rPr>
              <a:t> </a:t>
            </a:r>
            <a:r>
              <a:rPr lang="en-US" sz="1350" b="1" u="sng" dirty="0">
                <a:cs typeface="Arial" pitchFamily="34" charset="0"/>
              </a:rPr>
              <a:t>underground geological </a:t>
            </a:r>
            <a:r>
              <a:rPr lang="en-US" sz="1350" b="1" u="sng" dirty="0" smtClean="0">
                <a:cs typeface="Arial" pitchFamily="34" charset="0"/>
              </a:rPr>
              <a:t>/ geotechnical data</a:t>
            </a:r>
            <a:endParaRPr lang="en-US" sz="1350" b="1" u="sng" dirty="0">
              <a:cs typeface="Arial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169622" y="370471"/>
            <a:ext cx="7668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de-CH" sz="2000" dirty="0" smtClean="0">
                <a:cs typeface="Arial" pitchFamily="34" charset="0"/>
              </a:rPr>
              <a:t>BIM / CIM </a:t>
            </a:r>
            <a:r>
              <a:rPr lang="de-CH" sz="2000" dirty="0" err="1" smtClean="0">
                <a:cs typeface="Arial" pitchFamily="34" charset="0"/>
              </a:rPr>
              <a:t>and</a:t>
            </a:r>
            <a:r>
              <a:rPr lang="de-CH" sz="2000" dirty="0" smtClean="0">
                <a:cs typeface="Arial" pitchFamily="34" charset="0"/>
              </a:rPr>
              <a:t> </a:t>
            </a:r>
            <a:r>
              <a:rPr lang="de-CH" sz="2000" dirty="0" err="1" smtClean="0">
                <a:cs typeface="Arial" pitchFamily="34" charset="0"/>
              </a:rPr>
              <a:t>Geology</a:t>
            </a:r>
            <a:endParaRPr lang="de-CH" sz="2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63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000" y="1397250"/>
            <a:ext cx="5752027" cy="4228200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439652" y="5219008"/>
            <a:ext cx="5292588" cy="300082"/>
          </a:xfrm>
          <a:prstGeom prst="rect">
            <a:avLst/>
          </a:prstGeom>
          <a:solidFill>
            <a:srgbClr val="131313"/>
          </a:solidFill>
        </p:spPr>
        <p:txBody>
          <a:bodyPr wrap="square">
            <a:spAutoFit/>
          </a:bodyPr>
          <a:lstStyle/>
          <a:p>
            <a:pPr fontAlgn="ctr"/>
            <a:r>
              <a:rPr lang="de-CH" sz="1350" b="1" dirty="0" err="1" smtClean="0">
                <a:solidFill>
                  <a:schemeClr val="bg1"/>
                </a:solidFill>
              </a:rPr>
              <a:t>Rockhead</a:t>
            </a:r>
            <a:r>
              <a:rPr lang="de-CH" sz="1350" b="1" dirty="0" smtClean="0">
                <a:solidFill>
                  <a:schemeClr val="bg1"/>
                </a:solidFill>
              </a:rPr>
              <a:t> </a:t>
            </a:r>
            <a:r>
              <a:rPr lang="de-CH" sz="1350" b="1" dirty="0" err="1" smtClean="0">
                <a:solidFill>
                  <a:schemeClr val="bg1"/>
                </a:solidFill>
              </a:rPr>
              <a:t>surface</a:t>
            </a:r>
            <a:endParaRPr lang="de-CH" sz="1350" b="1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539552" y="980728"/>
            <a:ext cx="79743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cs typeface="Arial" pitchFamily="34" charset="0"/>
              </a:rPr>
              <a:t>Comparison: underground construction data </a:t>
            </a:r>
            <a:r>
              <a:rPr lang="en-US" sz="1350" b="1" dirty="0" smtClean="0">
                <a:cs typeface="Arial" pitchFamily="34" charset="0"/>
                <a:sym typeface="Wingdings" panose="05000000000000000000" pitchFamily="2" charset="2"/>
              </a:rPr>
              <a:t></a:t>
            </a:r>
            <a:r>
              <a:rPr lang="en-US" sz="1350" b="1" dirty="0" smtClean="0">
                <a:cs typeface="Arial" pitchFamily="34" charset="0"/>
              </a:rPr>
              <a:t> </a:t>
            </a:r>
            <a:r>
              <a:rPr lang="en-US" sz="1350" b="1" u="sng" dirty="0">
                <a:cs typeface="Arial" pitchFamily="34" charset="0"/>
              </a:rPr>
              <a:t>underground geological </a:t>
            </a:r>
            <a:r>
              <a:rPr lang="en-US" sz="1350" b="1" u="sng" dirty="0" smtClean="0">
                <a:cs typeface="Arial" pitchFamily="34" charset="0"/>
              </a:rPr>
              <a:t>/ geotechnical data</a:t>
            </a:r>
            <a:endParaRPr lang="en-US" sz="1350" b="1" u="sng" dirty="0">
              <a:cs typeface="Arial" pitchFamily="34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169622" y="370471"/>
            <a:ext cx="7668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de-CH" sz="2000" dirty="0" smtClean="0">
                <a:cs typeface="Arial" pitchFamily="34" charset="0"/>
              </a:rPr>
              <a:t>BIM / CIM </a:t>
            </a:r>
            <a:r>
              <a:rPr lang="de-CH" sz="2000" dirty="0" err="1" smtClean="0">
                <a:cs typeface="Arial" pitchFamily="34" charset="0"/>
              </a:rPr>
              <a:t>and</a:t>
            </a:r>
            <a:r>
              <a:rPr lang="de-CH" sz="2000" dirty="0" smtClean="0">
                <a:cs typeface="Arial" pitchFamily="34" charset="0"/>
              </a:rPr>
              <a:t> </a:t>
            </a:r>
            <a:r>
              <a:rPr lang="de-CH" sz="2000" dirty="0" err="1" smtClean="0">
                <a:cs typeface="Arial" pitchFamily="34" charset="0"/>
              </a:rPr>
              <a:t>Geology</a:t>
            </a:r>
            <a:endParaRPr lang="de-CH" sz="2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54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feld 16"/>
          <p:cNvSpPr txBox="1"/>
          <p:nvPr/>
        </p:nvSpPr>
        <p:spPr>
          <a:xfrm>
            <a:off x="757181" y="246660"/>
            <a:ext cx="83704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sz="2200" dirty="0">
                <a:ea typeface="Calibri" panose="020F0502020204030204" pitchFamily="34" charset="0"/>
                <a:sym typeface="Wingdings" panose="05000000000000000000" pitchFamily="2" charset="2"/>
              </a:rPr>
              <a:t>Uses and </a:t>
            </a:r>
            <a:r>
              <a:rPr lang="en-US" sz="2200" dirty="0" smtClean="0">
                <a:ea typeface="Calibri" panose="020F0502020204030204" pitchFamily="34" charset="0"/>
                <a:sym typeface="Wingdings" panose="05000000000000000000" pitchFamily="2" charset="2"/>
              </a:rPr>
              <a:t>hazard prevention </a:t>
            </a:r>
            <a:r>
              <a:rPr lang="en-US" sz="2200" dirty="0">
                <a:ea typeface="Calibri" panose="020F0502020204030204" pitchFamily="34" charset="0"/>
                <a:sym typeface="Wingdings" panose="05000000000000000000" pitchFamily="2" charset="2"/>
              </a:rPr>
              <a:t>in the </a:t>
            </a:r>
            <a:r>
              <a:rPr lang="en-US" sz="2200" dirty="0" smtClean="0">
                <a:ea typeface="Calibri" panose="020F0502020204030204" pitchFamily="34" charset="0"/>
                <a:sym typeface="Wingdings" panose="05000000000000000000" pitchFamily="2" charset="2"/>
              </a:rPr>
              <a:t>(shallow) </a:t>
            </a:r>
            <a:r>
              <a:rPr lang="en-US" sz="2200" dirty="0">
                <a:ea typeface="Calibri" panose="020F0502020204030204" pitchFamily="34" charset="0"/>
                <a:sym typeface="Wingdings" panose="05000000000000000000" pitchFamily="2" charset="2"/>
              </a:rPr>
              <a:t>subsurface</a:t>
            </a:r>
            <a:endParaRPr lang="de-CH" sz="2200" dirty="0" smtClean="0">
              <a:ea typeface="Calibri" panose="020F0502020204030204" pitchFamily="34" charset="0"/>
              <a:sym typeface="Wingdings" panose="05000000000000000000" pitchFamily="2" charset="2"/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3184738" y="1074050"/>
            <a:ext cx="2816665" cy="2295973"/>
            <a:chOff x="251520" y="1306605"/>
            <a:chExt cx="2816665" cy="2295973"/>
          </a:xfrm>
        </p:grpSpPr>
        <p:sp>
          <p:nvSpPr>
            <p:cNvPr id="14" name="Titre 1"/>
            <p:cNvSpPr txBox="1">
              <a:spLocks/>
            </p:cNvSpPr>
            <p:nvPr/>
          </p:nvSpPr>
          <p:spPr>
            <a:xfrm>
              <a:off x="280095" y="1306605"/>
              <a:ext cx="2741376" cy="343509"/>
            </a:xfrm>
            <a:prstGeom prst="rect">
              <a:avLst/>
            </a:prstGeom>
          </p:spPr>
          <p:txBody>
            <a:bodyPr/>
            <a:lstStyle>
              <a:lvl1pPr algn="l" defTabSz="449263" rtl="0" eaLnBrk="0" fontAlgn="base" hangingPunct="0">
                <a:lnSpc>
                  <a:spcPct val="7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2800" b="1">
                  <a:solidFill>
                    <a:srgbClr val="000000"/>
                  </a:solidFill>
                  <a:latin typeface="+mj-lt"/>
                  <a:ea typeface="Arial Unicode MS" pitchFamily="34" charset="-128"/>
                  <a:cs typeface="+mj-cs"/>
                </a:defRPr>
              </a:lvl1pPr>
              <a:lvl2pPr algn="l" defTabSz="449263" rtl="0" eaLnBrk="0" fontAlgn="base" hangingPunct="0">
                <a:lnSpc>
                  <a:spcPct val="7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2800" b="1">
                  <a:solidFill>
                    <a:srgbClr val="000000"/>
                  </a:solidFill>
                  <a:latin typeface="Arial" charset="0"/>
                  <a:ea typeface="Arial Unicode MS" pitchFamily="34" charset="-128"/>
                  <a:cs typeface="Arial Unicode MS" charset="0"/>
                </a:defRPr>
              </a:lvl2pPr>
              <a:lvl3pPr algn="l" defTabSz="449263" rtl="0" eaLnBrk="0" fontAlgn="base" hangingPunct="0">
                <a:lnSpc>
                  <a:spcPct val="7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2800" b="1">
                  <a:solidFill>
                    <a:srgbClr val="000000"/>
                  </a:solidFill>
                  <a:latin typeface="Arial" charset="0"/>
                  <a:ea typeface="Arial Unicode MS" pitchFamily="34" charset="-128"/>
                  <a:cs typeface="Arial Unicode MS" charset="0"/>
                </a:defRPr>
              </a:lvl3pPr>
              <a:lvl4pPr algn="l" defTabSz="449263" rtl="0" eaLnBrk="0" fontAlgn="base" hangingPunct="0">
                <a:lnSpc>
                  <a:spcPct val="7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2800" b="1">
                  <a:solidFill>
                    <a:srgbClr val="000000"/>
                  </a:solidFill>
                  <a:latin typeface="Arial" charset="0"/>
                  <a:ea typeface="Arial Unicode MS" pitchFamily="34" charset="-128"/>
                  <a:cs typeface="Arial Unicode MS" charset="0"/>
                </a:defRPr>
              </a:lvl4pPr>
              <a:lvl5pPr algn="l" defTabSz="449263" rtl="0" eaLnBrk="0" fontAlgn="base" hangingPunct="0">
                <a:lnSpc>
                  <a:spcPct val="7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2800" b="1">
                  <a:solidFill>
                    <a:srgbClr val="000000"/>
                  </a:solidFill>
                  <a:latin typeface="Arial" charset="0"/>
                  <a:ea typeface="Arial Unicode MS" pitchFamily="34" charset="-128"/>
                  <a:cs typeface="Arial Unicode MS" charset="0"/>
                </a:defRPr>
              </a:lvl5pPr>
              <a:lvl6pPr marL="457200" algn="l" defTabSz="449263" rtl="0" eaLnBrk="0" fontAlgn="base" hangingPunct="0">
                <a:lnSpc>
                  <a:spcPct val="7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3200" b="1">
                  <a:solidFill>
                    <a:srgbClr val="000000"/>
                  </a:solidFill>
                  <a:latin typeface="Arial" charset="0"/>
                  <a:cs typeface="Arial Unicode MS" charset="0"/>
                </a:defRPr>
              </a:lvl6pPr>
              <a:lvl7pPr marL="914400" algn="l" defTabSz="449263" rtl="0" eaLnBrk="0" fontAlgn="base" hangingPunct="0">
                <a:lnSpc>
                  <a:spcPct val="7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3200" b="1">
                  <a:solidFill>
                    <a:srgbClr val="000000"/>
                  </a:solidFill>
                  <a:latin typeface="Arial" charset="0"/>
                  <a:cs typeface="Arial Unicode MS" charset="0"/>
                </a:defRPr>
              </a:lvl7pPr>
              <a:lvl8pPr marL="1371600" algn="l" defTabSz="449263" rtl="0" eaLnBrk="0" fontAlgn="base" hangingPunct="0">
                <a:lnSpc>
                  <a:spcPct val="7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3200" b="1">
                  <a:solidFill>
                    <a:srgbClr val="000000"/>
                  </a:solidFill>
                  <a:latin typeface="Arial" charset="0"/>
                  <a:cs typeface="Arial Unicode MS" charset="0"/>
                </a:defRPr>
              </a:lvl8pPr>
              <a:lvl9pPr marL="1828800" algn="l" defTabSz="449263" rtl="0" eaLnBrk="0" fontAlgn="base" hangingPunct="0">
                <a:lnSpc>
                  <a:spcPct val="7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3200" b="1">
                  <a:solidFill>
                    <a:srgbClr val="000000"/>
                  </a:solidFill>
                  <a:latin typeface="Arial" charset="0"/>
                  <a:cs typeface="Arial Unicode MS" charset="0"/>
                </a:defRPr>
              </a:lvl9pPr>
            </a:lstStyle>
            <a:p>
              <a:pPr algn="ctr">
                <a:lnSpc>
                  <a:spcPct val="100000"/>
                </a:lnSpc>
                <a:spcAft>
                  <a:spcPts val="600"/>
                </a:spcAft>
              </a:pPr>
              <a:r>
                <a:rPr lang="de-CH" sz="1500" kern="0" dirty="0" err="1" smtClean="0">
                  <a:latin typeface="Arial" pitchFamily="34" charset="0"/>
                  <a:cs typeface="Arial" pitchFamily="34" charset="0"/>
                </a:rPr>
                <a:t>Hydrogeology</a:t>
              </a:r>
              <a:endParaRPr lang="fr-CH" sz="1500" kern="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22" name="Picture 5"/>
            <p:cNvPicPr>
              <a:picLocks noChangeAspect="1"/>
            </p:cNvPicPr>
            <p:nvPr/>
          </p:nvPicPr>
          <p:blipFill rotWithShape="1">
            <a:blip r:embed="rId3"/>
            <a:srcRect r="26582" b="15196"/>
            <a:stretch/>
          </p:blipFill>
          <p:spPr>
            <a:xfrm>
              <a:off x="251520" y="1676573"/>
              <a:ext cx="2816665" cy="1926005"/>
            </a:xfrm>
            <a:prstGeom prst="rect">
              <a:avLst/>
            </a:prstGeom>
          </p:spPr>
        </p:pic>
      </p:grpSp>
      <p:grpSp>
        <p:nvGrpSpPr>
          <p:cNvPr id="7" name="Gruppieren 6"/>
          <p:cNvGrpSpPr/>
          <p:nvPr/>
        </p:nvGrpSpPr>
        <p:grpSpPr>
          <a:xfrm>
            <a:off x="3150950" y="3767848"/>
            <a:ext cx="2856479" cy="2514202"/>
            <a:chOff x="3150950" y="3767848"/>
            <a:chExt cx="2856479" cy="2514202"/>
          </a:xfrm>
        </p:grpSpPr>
        <p:pic>
          <p:nvPicPr>
            <p:cNvPr id="24" name="Picture 8"/>
            <p:cNvPicPr>
              <a:picLocks noChangeAspect="1"/>
            </p:cNvPicPr>
            <p:nvPr/>
          </p:nvPicPr>
          <p:blipFill rotWithShape="1">
            <a:blip r:embed="rId4"/>
            <a:srcRect r="27089" b="15519"/>
            <a:stretch/>
          </p:blipFill>
          <p:spPr>
            <a:xfrm>
              <a:off x="3150950" y="4333356"/>
              <a:ext cx="2856479" cy="1948694"/>
            </a:xfrm>
            <a:prstGeom prst="rect">
              <a:avLst/>
            </a:prstGeom>
          </p:spPr>
        </p:pic>
        <p:sp>
          <p:nvSpPr>
            <p:cNvPr id="15" name="Titre 1"/>
            <p:cNvSpPr txBox="1">
              <a:spLocks/>
            </p:cNvSpPr>
            <p:nvPr/>
          </p:nvSpPr>
          <p:spPr>
            <a:xfrm>
              <a:off x="3198776" y="3767848"/>
              <a:ext cx="2760486" cy="465807"/>
            </a:xfrm>
            <a:prstGeom prst="rect">
              <a:avLst/>
            </a:prstGeom>
          </p:spPr>
          <p:txBody>
            <a:bodyPr/>
            <a:lstStyle>
              <a:lvl1pPr algn="l" defTabSz="449263" rtl="0" eaLnBrk="0" fontAlgn="base" hangingPunct="0">
                <a:lnSpc>
                  <a:spcPct val="7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2800" b="1">
                  <a:solidFill>
                    <a:srgbClr val="000000"/>
                  </a:solidFill>
                  <a:latin typeface="+mj-lt"/>
                  <a:ea typeface="Arial Unicode MS" pitchFamily="34" charset="-128"/>
                  <a:cs typeface="+mj-cs"/>
                </a:defRPr>
              </a:lvl1pPr>
              <a:lvl2pPr algn="l" defTabSz="449263" rtl="0" eaLnBrk="0" fontAlgn="base" hangingPunct="0">
                <a:lnSpc>
                  <a:spcPct val="7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2800" b="1">
                  <a:solidFill>
                    <a:srgbClr val="000000"/>
                  </a:solidFill>
                  <a:latin typeface="Arial" charset="0"/>
                  <a:ea typeface="Arial Unicode MS" pitchFamily="34" charset="-128"/>
                  <a:cs typeface="Arial Unicode MS" charset="0"/>
                </a:defRPr>
              </a:lvl2pPr>
              <a:lvl3pPr algn="l" defTabSz="449263" rtl="0" eaLnBrk="0" fontAlgn="base" hangingPunct="0">
                <a:lnSpc>
                  <a:spcPct val="7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2800" b="1">
                  <a:solidFill>
                    <a:srgbClr val="000000"/>
                  </a:solidFill>
                  <a:latin typeface="Arial" charset="0"/>
                  <a:ea typeface="Arial Unicode MS" pitchFamily="34" charset="-128"/>
                  <a:cs typeface="Arial Unicode MS" charset="0"/>
                </a:defRPr>
              </a:lvl3pPr>
              <a:lvl4pPr algn="l" defTabSz="449263" rtl="0" eaLnBrk="0" fontAlgn="base" hangingPunct="0">
                <a:lnSpc>
                  <a:spcPct val="7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2800" b="1">
                  <a:solidFill>
                    <a:srgbClr val="000000"/>
                  </a:solidFill>
                  <a:latin typeface="Arial" charset="0"/>
                  <a:ea typeface="Arial Unicode MS" pitchFamily="34" charset="-128"/>
                  <a:cs typeface="Arial Unicode MS" charset="0"/>
                </a:defRPr>
              </a:lvl4pPr>
              <a:lvl5pPr algn="l" defTabSz="449263" rtl="0" eaLnBrk="0" fontAlgn="base" hangingPunct="0">
                <a:lnSpc>
                  <a:spcPct val="7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2800" b="1">
                  <a:solidFill>
                    <a:srgbClr val="000000"/>
                  </a:solidFill>
                  <a:latin typeface="Arial" charset="0"/>
                  <a:ea typeface="Arial Unicode MS" pitchFamily="34" charset="-128"/>
                  <a:cs typeface="Arial Unicode MS" charset="0"/>
                </a:defRPr>
              </a:lvl5pPr>
              <a:lvl6pPr marL="457200" algn="l" defTabSz="449263" rtl="0" eaLnBrk="0" fontAlgn="base" hangingPunct="0">
                <a:lnSpc>
                  <a:spcPct val="7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3200" b="1">
                  <a:solidFill>
                    <a:srgbClr val="000000"/>
                  </a:solidFill>
                  <a:latin typeface="Arial" charset="0"/>
                  <a:cs typeface="Arial Unicode MS" charset="0"/>
                </a:defRPr>
              </a:lvl6pPr>
              <a:lvl7pPr marL="914400" algn="l" defTabSz="449263" rtl="0" eaLnBrk="0" fontAlgn="base" hangingPunct="0">
                <a:lnSpc>
                  <a:spcPct val="7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3200" b="1">
                  <a:solidFill>
                    <a:srgbClr val="000000"/>
                  </a:solidFill>
                  <a:latin typeface="Arial" charset="0"/>
                  <a:cs typeface="Arial Unicode MS" charset="0"/>
                </a:defRPr>
              </a:lvl7pPr>
              <a:lvl8pPr marL="1371600" algn="l" defTabSz="449263" rtl="0" eaLnBrk="0" fontAlgn="base" hangingPunct="0">
                <a:lnSpc>
                  <a:spcPct val="7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3200" b="1">
                  <a:solidFill>
                    <a:srgbClr val="000000"/>
                  </a:solidFill>
                  <a:latin typeface="Arial" charset="0"/>
                  <a:cs typeface="Arial Unicode MS" charset="0"/>
                </a:defRPr>
              </a:lvl8pPr>
              <a:lvl9pPr marL="1828800" algn="l" defTabSz="449263" rtl="0" eaLnBrk="0" fontAlgn="base" hangingPunct="0">
                <a:lnSpc>
                  <a:spcPct val="7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3200" b="1">
                  <a:solidFill>
                    <a:srgbClr val="000000"/>
                  </a:solidFill>
                  <a:latin typeface="Arial" charset="0"/>
                  <a:cs typeface="Arial Unicode MS" charset="0"/>
                </a:defRPr>
              </a:lvl9pPr>
            </a:lstStyle>
            <a:p>
              <a:pPr algn="ctr">
                <a:lnSpc>
                  <a:spcPct val="100000"/>
                </a:lnSpc>
                <a:spcAft>
                  <a:spcPts val="600"/>
                </a:spcAft>
              </a:pPr>
              <a:r>
                <a:rPr lang="de-CH" sz="1500" kern="0" dirty="0" err="1" smtClean="0">
                  <a:latin typeface="Arial" pitchFamily="34" charset="0"/>
                  <a:cs typeface="Arial" pitchFamily="34" charset="0"/>
                </a:rPr>
                <a:t>Earthquake</a:t>
              </a:r>
              <a:r>
                <a:rPr lang="de-CH" sz="1500" kern="0" dirty="0" smtClean="0">
                  <a:latin typeface="Arial" pitchFamily="34" charset="0"/>
                  <a:cs typeface="Arial" pitchFamily="34" charset="0"/>
                </a:rPr>
                <a:t> </a:t>
              </a:r>
              <a:r>
                <a:rPr lang="de-CH" sz="1500" kern="0" dirty="0" err="1">
                  <a:latin typeface="Arial" pitchFamily="34" charset="0"/>
                  <a:cs typeface="Arial" pitchFamily="34" charset="0"/>
                </a:rPr>
                <a:t>prevention</a:t>
              </a:r>
              <a:endParaRPr lang="fr-CH" sz="1500" kern="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" name="Gruppieren 7"/>
          <p:cNvGrpSpPr/>
          <p:nvPr/>
        </p:nvGrpSpPr>
        <p:grpSpPr>
          <a:xfrm>
            <a:off x="5904652" y="3767849"/>
            <a:ext cx="3184737" cy="2541471"/>
            <a:chOff x="5904652" y="3767849"/>
            <a:chExt cx="3184737" cy="2541471"/>
          </a:xfrm>
        </p:grpSpPr>
        <p:pic>
          <p:nvPicPr>
            <p:cNvPr id="27" name="Picture 11"/>
            <p:cNvPicPr>
              <a:picLocks noChangeAspect="1"/>
            </p:cNvPicPr>
            <p:nvPr/>
          </p:nvPicPr>
          <p:blipFill rotWithShape="1">
            <a:blip r:embed="rId5"/>
            <a:srcRect r="27967" b="14195"/>
            <a:stretch/>
          </p:blipFill>
          <p:spPr>
            <a:xfrm>
              <a:off x="6087284" y="4333356"/>
              <a:ext cx="2819475" cy="1975964"/>
            </a:xfrm>
            <a:prstGeom prst="rect">
              <a:avLst/>
            </a:prstGeom>
          </p:spPr>
        </p:pic>
        <p:sp>
          <p:nvSpPr>
            <p:cNvPr id="16" name="Titre 1"/>
            <p:cNvSpPr txBox="1">
              <a:spLocks/>
            </p:cNvSpPr>
            <p:nvPr/>
          </p:nvSpPr>
          <p:spPr>
            <a:xfrm>
              <a:off x="5904652" y="3767849"/>
              <a:ext cx="3184737" cy="465807"/>
            </a:xfrm>
            <a:prstGeom prst="rect">
              <a:avLst/>
            </a:prstGeom>
          </p:spPr>
          <p:txBody>
            <a:bodyPr/>
            <a:lstStyle>
              <a:lvl1pPr algn="l" defTabSz="449263" rtl="0" eaLnBrk="0" fontAlgn="base" hangingPunct="0">
                <a:lnSpc>
                  <a:spcPct val="7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2800" b="1">
                  <a:solidFill>
                    <a:srgbClr val="000000"/>
                  </a:solidFill>
                  <a:latin typeface="+mj-lt"/>
                  <a:ea typeface="Arial Unicode MS" pitchFamily="34" charset="-128"/>
                  <a:cs typeface="+mj-cs"/>
                </a:defRPr>
              </a:lvl1pPr>
              <a:lvl2pPr algn="l" defTabSz="449263" rtl="0" eaLnBrk="0" fontAlgn="base" hangingPunct="0">
                <a:lnSpc>
                  <a:spcPct val="7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2800" b="1">
                  <a:solidFill>
                    <a:srgbClr val="000000"/>
                  </a:solidFill>
                  <a:latin typeface="Arial" charset="0"/>
                  <a:ea typeface="Arial Unicode MS" pitchFamily="34" charset="-128"/>
                  <a:cs typeface="Arial Unicode MS" charset="0"/>
                </a:defRPr>
              </a:lvl2pPr>
              <a:lvl3pPr algn="l" defTabSz="449263" rtl="0" eaLnBrk="0" fontAlgn="base" hangingPunct="0">
                <a:lnSpc>
                  <a:spcPct val="7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2800" b="1">
                  <a:solidFill>
                    <a:srgbClr val="000000"/>
                  </a:solidFill>
                  <a:latin typeface="Arial" charset="0"/>
                  <a:ea typeface="Arial Unicode MS" pitchFamily="34" charset="-128"/>
                  <a:cs typeface="Arial Unicode MS" charset="0"/>
                </a:defRPr>
              </a:lvl3pPr>
              <a:lvl4pPr algn="l" defTabSz="449263" rtl="0" eaLnBrk="0" fontAlgn="base" hangingPunct="0">
                <a:lnSpc>
                  <a:spcPct val="7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2800" b="1">
                  <a:solidFill>
                    <a:srgbClr val="000000"/>
                  </a:solidFill>
                  <a:latin typeface="Arial" charset="0"/>
                  <a:ea typeface="Arial Unicode MS" pitchFamily="34" charset="-128"/>
                  <a:cs typeface="Arial Unicode MS" charset="0"/>
                </a:defRPr>
              </a:lvl4pPr>
              <a:lvl5pPr algn="l" defTabSz="449263" rtl="0" eaLnBrk="0" fontAlgn="base" hangingPunct="0">
                <a:lnSpc>
                  <a:spcPct val="7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2800" b="1">
                  <a:solidFill>
                    <a:srgbClr val="000000"/>
                  </a:solidFill>
                  <a:latin typeface="Arial" charset="0"/>
                  <a:ea typeface="Arial Unicode MS" pitchFamily="34" charset="-128"/>
                  <a:cs typeface="Arial Unicode MS" charset="0"/>
                </a:defRPr>
              </a:lvl5pPr>
              <a:lvl6pPr marL="457200" algn="l" defTabSz="449263" rtl="0" eaLnBrk="0" fontAlgn="base" hangingPunct="0">
                <a:lnSpc>
                  <a:spcPct val="7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3200" b="1">
                  <a:solidFill>
                    <a:srgbClr val="000000"/>
                  </a:solidFill>
                  <a:latin typeface="Arial" charset="0"/>
                  <a:cs typeface="Arial Unicode MS" charset="0"/>
                </a:defRPr>
              </a:lvl6pPr>
              <a:lvl7pPr marL="914400" algn="l" defTabSz="449263" rtl="0" eaLnBrk="0" fontAlgn="base" hangingPunct="0">
                <a:lnSpc>
                  <a:spcPct val="7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3200" b="1">
                  <a:solidFill>
                    <a:srgbClr val="000000"/>
                  </a:solidFill>
                  <a:latin typeface="Arial" charset="0"/>
                  <a:cs typeface="Arial Unicode MS" charset="0"/>
                </a:defRPr>
              </a:lvl7pPr>
              <a:lvl8pPr marL="1371600" algn="l" defTabSz="449263" rtl="0" eaLnBrk="0" fontAlgn="base" hangingPunct="0">
                <a:lnSpc>
                  <a:spcPct val="7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3200" b="1">
                  <a:solidFill>
                    <a:srgbClr val="000000"/>
                  </a:solidFill>
                  <a:latin typeface="Arial" charset="0"/>
                  <a:cs typeface="Arial Unicode MS" charset="0"/>
                </a:defRPr>
              </a:lvl8pPr>
              <a:lvl9pPr marL="1828800" algn="l" defTabSz="449263" rtl="0" eaLnBrk="0" fontAlgn="base" hangingPunct="0">
                <a:lnSpc>
                  <a:spcPct val="7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3200" b="1">
                  <a:solidFill>
                    <a:srgbClr val="000000"/>
                  </a:solidFill>
                  <a:latin typeface="Arial" charset="0"/>
                  <a:cs typeface="Arial Unicode MS" charset="0"/>
                </a:defRPr>
              </a:lvl9pPr>
            </a:lstStyle>
            <a:p>
              <a:pPr algn="ctr">
                <a:lnSpc>
                  <a:spcPct val="100000"/>
                </a:lnSpc>
                <a:spcAft>
                  <a:spcPts val="600"/>
                </a:spcAft>
              </a:pPr>
              <a:r>
                <a:rPr lang="de-CH" sz="1500" kern="0" dirty="0" smtClean="0">
                  <a:latin typeface="Arial" pitchFamily="34" charset="0"/>
                  <a:cs typeface="Arial" pitchFamily="34" charset="0"/>
                </a:rPr>
                <a:t>Building / City </a:t>
              </a:r>
              <a:r>
                <a:rPr lang="de-CH" sz="1500" kern="0" dirty="0" smtClean="0">
                  <a:latin typeface="Arial" pitchFamily="34" charset="0"/>
                  <a:cs typeface="Arial" pitchFamily="34" charset="0"/>
                </a:rPr>
                <a:t>Information Modeling (</a:t>
              </a:r>
              <a:r>
                <a:rPr lang="de-CH" sz="1500" kern="0" dirty="0" smtClean="0">
                  <a:latin typeface="Arial" pitchFamily="34" charset="0"/>
                  <a:cs typeface="Arial" pitchFamily="34" charset="0"/>
                </a:rPr>
                <a:t>BIM / CIM)</a:t>
              </a:r>
              <a:endParaRPr lang="fr-CH" sz="1500" kern="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" name="Gruppieren 5"/>
          <p:cNvGrpSpPr/>
          <p:nvPr/>
        </p:nvGrpSpPr>
        <p:grpSpPr>
          <a:xfrm>
            <a:off x="157240" y="3602578"/>
            <a:ext cx="2910945" cy="2681734"/>
            <a:chOff x="157240" y="3602578"/>
            <a:chExt cx="2910945" cy="2681734"/>
          </a:xfrm>
        </p:grpSpPr>
        <p:sp>
          <p:nvSpPr>
            <p:cNvPr id="13" name="Titre 1"/>
            <p:cNvSpPr txBox="1">
              <a:spLocks/>
            </p:cNvSpPr>
            <p:nvPr/>
          </p:nvSpPr>
          <p:spPr>
            <a:xfrm>
              <a:off x="157240" y="3602578"/>
              <a:ext cx="2910945" cy="730778"/>
            </a:xfrm>
            <a:prstGeom prst="rect">
              <a:avLst/>
            </a:prstGeom>
          </p:spPr>
          <p:txBody>
            <a:bodyPr/>
            <a:lstStyle>
              <a:lvl1pPr algn="l" defTabSz="449263" rtl="0" eaLnBrk="0" fontAlgn="base" hangingPunct="0">
                <a:lnSpc>
                  <a:spcPct val="7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2800" b="1">
                  <a:solidFill>
                    <a:srgbClr val="000000"/>
                  </a:solidFill>
                  <a:latin typeface="+mj-lt"/>
                  <a:ea typeface="Arial Unicode MS" pitchFamily="34" charset="-128"/>
                  <a:cs typeface="+mj-cs"/>
                </a:defRPr>
              </a:lvl1pPr>
              <a:lvl2pPr algn="l" defTabSz="449263" rtl="0" eaLnBrk="0" fontAlgn="base" hangingPunct="0">
                <a:lnSpc>
                  <a:spcPct val="7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2800" b="1">
                  <a:solidFill>
                    <a:srgbClr val="000000"/>
                  </a:solidFill>
                  <a:latin typeface="Arial" charset="0"/>
                  <a:ea typeface="Arial Unicode MS" pitchFamily="34" charset="-128"/>
                  <a:cs typeface="Arial Unicode MS" charset="0"/>
                </a:defRPr>
              </a:lvl2pPr>
              <a:lvl3pPr algn="l" defTabSz="449263" rtl="0" eaLnBrk="0" fontAlgn="base" hangingPunct="0">
                <a:lnSpc>
                  <a:spcPct val="7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2800" b="1">
                  <a:solidFill>
                    <a:srgbClr val="000000"/>
                  </a:solidFill>
                  <a:latin typeface="Arial" charset="0"/>
                  <a:ea typeface="Arial Unicode MS" pitchFamily="34" charset="-128"/>
                  <a:cs typeface="Arial Unicode MS" charset="0"/>
                </a:defRPr>
              </a:lvl3pPr>
              <a:lvl4pPr algn="l" defTabSz="449263" rtl="0" eaLnBrk="0" fontAlgn="base" hangingPunct="0">
                <a:lnSpc>
                  <a:spcPct val="7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2800" b="1">
                  <a:solidFill>
                    <a:srgbClr val="000000"/>
                  </a:solidFill>
                  <a:latin typeface="Arial" charset="0"/>
                  <a:ea typeface="Arial Unicode MS" pitchFamily="34" charset="-128"/>
                  <a:cs typeface="Arial Unicode MS" charset="0"/>
                </a:defRPr>
              </a:lvl4pPr>
              <a:lvl5pPr algn="l" defTabSz="449263" rtl="0" eaLnBrk="0" fontAlgn="base" hangingPunct="0">
                <a:lnSpc>
                  <a:spcPct val="7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2800" b="1">
                  <a:solidFill>
                    <a:srgbClr val="000000"/>
                  </a:solidFill>
                  <a:latin typeface="Arial" charset="0"/>
                  <a:ea typeface="Arial Unicode MS" pitchFamily="34" charset="-128"/>
                  <a:cs typeface="Arial Unicode MS" charset="0"/>
                </a:defRPr>
              </a:lvl5pPr>
              <a:lvl6pPr marL="457200" algn="l" defTabSz="449263" rtl="0" eaLnBrk="0" fontAlgn="base" hangingPunct="0">
                <a:lnSpc>
                  <a:spcPct val="7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3200" b="1">
                  <a:solidFill>
                    <a:srgbClr val="000000"/>
                  </a:solidFill>
                  <a:latin typeface="Arial" charset="0"/>
                  <a:cs typeface="Arial Unicode MS" charset="0"/>
                </a:defRPr>
              </a:lvl6pPr>
              <a:lvl7pPr marL="914400" algn="l" defTabSz="449263" rtl="0" eaLnBrk="0" fontAlgn="base" hangingPunct="0">
                <a:lnSpc>
                  <a:spcPct val="7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3200" b="1">
                  <a:solidFill>
                    <a:srgbClr val="000000"/>
                  </a:solidFill>
                  <a:latin typeface="Arial" charset="0"/>
                  <a:cs typeface="Arial Unicode MS" charset="0"/>
                </a:defRPr>
              </a:lvl7pPr>
              <a:lvl8pPr marL="1371600" algn="l" defTabSz="449263" rtl="0" eaLnBrk="0" fontAlgn="base" hangingPunct="0">
                <a:lnSpc>
                  <a:spcPct val="7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3200" b="1">
                  <a:solidFill>
                    <a:srgbClr val="000000"/>
                  </a:solidFill>
                  <a:latin typeface="Arial" charset="0"/>
                  <a:cs typeface="Arial Unicode MS" charset="0"/>
                </a:defRPr>
              </a:lvl8pPr>
              <a:lvl9pPr marL="1828800" algn="l" defTabSz="449263" rtl="0" eaLnBrk="0" fontAlgn="base" hangingPunct="0">
                <a:lnSpc>
                  <a:spcPct val="7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3200" b="1">
                  <a:solidFill>
                    <a:srgbClr val="000000"/>
                  </a:solidFill>
                  <a:latin typeface="Arial" charset="0"/>
                  <a:cs typeface="Arial Unicode MS" charset="0"/>
                </a:defRPr>
              </a:lvl9pPr>
            </a:lstStyle>
            <a:p>
              <a:pPr algn="ctr">
                <a:lnSpc>
                  <a:spcPct val="100000"/>
                </a:lnSpc>
                <a:spcAft>
                  <a:spcPts val="600"/>
                </a:spcAft>
              </a:pPr>
              <a:r>
                <a:rPr lang="en-US" sz="1500" kern="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Materials </a:t>
              </a:r>
              <a:r>
                <a:rPr lang="en-US" sz="1500" kern="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management:</a:t>
              </a:r>
              <a:br>
                <a:rPr lang="en-US" sz="1500" kern="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</a:br>
              <a:r>
                <a:rPr lang="en-US" sz="1500" b="0" kern="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Mineral </a:t>
              </a:r>
              <a:r>
                <a:rPr lang="en-US" sz="1500" b="0" kern="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raw materials, contaminated sites, landfills</a:t>
              </a:r>
            </a:p>
            <a:p>
              <a:pPr algn="ctr">
                <a:lnSpc>
                  <a:spcPct val="100000"/>
                </a:lnSpc>
                <a:spcAft>
                  <a:spcPts val="600"/>
                </a:spcAft>
              </a:pPr>
              <a:r>
                <a:rPr lang="de-CH" sz="1400" b="0" kern="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, </a:t>
              </a:r>
              <a:r>
                <a:rPr lang="de-CH" sz="1400" b="0" kern="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…</a:t>
              </a:r>
              <a:endParaRPr lang="fr-CH" sz="1600" b="0" kern="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0095" y="4333356"/>
              <a:ext cx="2741375" cy="1950956"/>
            </a:xfrm>
            <a:prstGeom prst="rect">
              <a:avLst/>
            </a:prstGeom>
          </p:spPr>
        </p:pic>
      </p:grpSp>
      <p:grpSp>
        <p:nvGrpSpPr>
          <p:cNvPr id="3" name="Gruppieren 2"/>
          <p:cNvGrpSpPr/>
          <p:nvPr/>
        </p:nvGrpSpPr>
        <p:grpSpPr>
          <a:xfrm>
            <a:off x="6084168" y="1052736"/>
            <a:ext cx="2808312" cy="2333919"/>
            <a:chOff x="3150950" y="1285291"/>
            <a:chExt cx="2808312" cy="2333919"/>
          </a:xfrm>
        </p:grpSpPr>
        <p:pic>
          <p:nvPicPr>
            <p:cNvPr id="23" name="Picture 6"/>
            <p:cNvPicPr>
              <a:picLocks noChangeAspect="1"/>
            </p:cNvPicPr>
            <p:nvPr/>
          </p:nvPicPr>
          <p:blipFill rotWithShape="1">
            <a:blip r:embed="rId7"/>
            <a:srcRect r="27967" b="15108"/>
            <a:stretch/>
          </p:blipFill>
          <p:spPr>
            <a:xfrm>
              <a:off x="3150950" y="1659941"/>
              <a:ext cx="2808312" cy="1959269"/>
            </a:xfrm>
            <a:prstGeom prst="rect">
              <a:avLst/>
            </a:prstGeom>
          </p:spPr>
        </p:pic>
        <p:sp>
          <p:nvSpPr>
            <p:cNvPr id="18" name="Titre 1"/>
            <p:cNvSpPr txBox="1">
              <a:spLocks/>
            </p:cNvSpPr>
            <p:nvPr/>
          </p:nvSpPr>
          <p:spPr>
            <a:xfrm>
              <a:off x="3198776" y="1285291"/>
              <a:ext cx="2741376" cy="343509"/>
            </a:xfrm>
            <a:prstGeom prst="rect">
              <a:avLst/>
            </a:prstGeom>
          </p:spPr>
          <p:txBody>
            <a:bodyPr/>
            <a:lstStyle>
              <a:lvl1pPr algn="l" defTabSz="449263" rtl="0" eaLnBrk="0" fontAlgn="base" hangingPunct="0">
                <a:lnSpc>
                  <a:spcPct val="7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2800" b="1">
                  <a:solidFill>
                    <a:srgbClr val="000000"/>
                  </a:solidFill>
                  <a:latin typeface="+mj-lt"/>
                  <a:ea typeface="Arial Unicode MS" pitchFamily="34" charset="-128"/>
                  <a:cs typeface="+mj-cs"/>
                </a:defRPr>
              </a:lvl1pPr>
              <a:lvl2pPr algn="l" defTabSz="449263" rtl="0" eaLnBrk="0" fontAlgn="base" hangingPunct="0">
                <a:lnSpc>
                  <a:spcPct val="7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2800" b="1">
                  <a:solidFill>
                    <a:srgbClr val="000000"/>
                  </a:solidFill>
                  <a:latin typeface="Arial" charset="0"/>
                  <a:ea typeface="Arial Unicode MS" pitchFamily="34" charset="-128"/>
                  <a:cs typeface="Arial Unicode MS" charset="0"/>
                </a:defRPr>
              </a:lvl2pPr>
              <a:lvl3pPr algn="l" defTabSz="449263" rtl="0" eaLnBrk="0" fontAlgn="base" hangingPunct="0">
                <a:lnSpc>
                  <a:spcPct val="7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2800" b="1">
                  <a:solidFill>
                    <a:srgbClr val="000000"/>
                  </a:solidFill>
                  <a:latin typeface="Arial" charset="0"/>
                  <a:ea typeface="Arial Unicode MS" pitchFamily="34" charset="-128"/>
                  <a:cs typeface="Arial Unicode MS" charset="0"/>
                </a:defRPr>
              </a:lvl3pPr>
              <a:lvl4pPr algn="l" defTabSz="449263" rtl="0" eaLnBrk="0" fontAlgn="base" hangingPunct="0">
                <a:lnSpc>
                  <a:spcPct val="7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2800" b="1">
                  <a:solidFill>
                    <a:srgbClr val="000000"/>
                  </a:solidFill>
                  <a:latin typeface="Arial" charset="0"/>
                  <a:ea typeface="Arial Unicode MS" pitchFamily="34" charset="-128"/>
                  <a:cs typeface="Arial Unicode MS" charset="0"/>
                </a:defRPr>
              </a:lvl4pPr>
              <a:lvl5pPr algn="l" defTabSz="449263" rtl="0" eaLnBrk="0" fontAlgn="base" hangingPunct="0">
                <a:lnSpc>
                  <a:spcPct val="7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2800" b="1">
                  <a:solidFill>
                    <a:srgbClr val="000000"/>
                  </a:solidFill>
                  <a:latin typeface="Arial" charset="0"/>
                  <a:ea typeface="Arial Unicode MS" pitchFamily="34" charset="-128"/>
                  <a:cs typeface="Arial Unicode MS" charset="0"/>
                </a:defRPr>
              </a:lvl5pPr>
              <a:lvl6pPr marL="457200" algn="l" defTabSz="449263" rtl="0" eaLnBrk="0" fontAlgn="base" hangingPunct="0">
                <a:lnSpc>
                  <a:spcPct val="7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3200" b="1">
                  <a:solidFill>
                    <a:srgbClr val="000000"/>
                  </a:solidFill>
                  <a:latin typeface="Arial" charset="0"/>
                  <a:cs typeface="Arial Unicode MS" charset="0"/>
                </a:defRPr>
              </a:lvl6pPr>
              <a:lvl7pPr marL="914400" algn="l" defTabSz="449263" rtl="0" eaLnBrk="0" fontAlgn="base" hangingPunct="0">
                <a:lnSpc>
                  <a:spcPct val="7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3200" b="1">
                  <a:solidFill>
                    <a:srgbClr val="000000"/>
                  </a:solidFill>
                  <a:latin typeface="Arial" charset="0"/>
                  <a:cs typeface="Arial Unicode MS" charset="0"/>
                </a:defRPr>
              </a:lvl7pPr>
              <a:lvl8pPr marL="1371600" algn="l" defTabSz="449263" rtl="0" eaLnBrk="0" fontAlgn="base" hangingPunct="0">
                <a:lnSpc>
                  <a:spcPct val="7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3200" b="1">
                  <a:solidFill>
                    <a:srgbClr val="000000"/>
                  </a:solidFill>
                  <a:latin typeface="Arial" charset="0"/>
                  <a:cs typeface="Arial Unicode MS" charset="0"/>
                </a:defRPr>
              </a:lvl8pPr>
              <a:lvl9pPr marL="1828800" algn="l" defTabSz="449263" rtl="0" eaLnBrk="0" fontAlgn="base" hangingPunct="0">
                <a:lnSpc>
                  <a:spcPct val="7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3200" b="1">
                  <a:solidFill>
                    <a:srgbClr val="000000"/>
                  </a:solidFill>
                  <a:latin typeface="Arial" charset="0"/>
                  <a:cs typeface="Arial Unicode MS" charset="0"/>
                </a:defRPr>
              </a:lvl9pPr>
            </a:lstStyle>
            <a:p>
              <a:pPr algn="ctr">
                <a:lnSpc>
                  <a:spcPct val="100000"/>
                </a:lnSpc>
                <a:spcAft>
                  <a:spcPts val="600"/>
                </a:spcAft>
              </a:pPr>
              <a:r>
                <a:rPr lang="de-CH" sz="1500" kern="0" dirty="0" err="1" smtClean="0">
                  <a:latin typeface="Arial" pitchFamily="34" charset="0"/>
                  <a:cs typeface="Arial" pitchFamily="34" charset="0"/>
                </a:rPr>
                <a:t>Geothermics</a:t>
              </a:r>
              <a:endParaRPr lang="fr-CH" sz="1500" kern="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230018" y="1076495"/>
            <a:ext cx="2815300" cy="2310160"/>
            <a:chOff x="6068300" y="1306605"/>
            <a:chExt cx="2815300" cy="2310160"/>
          </a:xfrm>
        </p:grpSpPr>
        <p:pic>
          <p:nvPicPr>
            <p:cNvPr id="21" name="Picture 3"/>
            <p:cNvPicPr>
              <a:picLocks noChangeAspect="1"/>
            </p:cNvPicPr>
            <p:nvPr/>
          </p:nvPicPr>
          <p:blipFill rotWithShape="1">
            <a:blip r:embed="rId8"/>
            <a:srcRect r="28041" b="14727"/>
            <a:stretch/>
          </p:blipFill>
          <p:spPr>
            <a:xfrm>
              <a:off x="6068300" y="1650114"/>
              <a:ext cx="2812050" cy="1966651"/>
            </a:xfrm>
            <a:prstGeom prst="rect">
              <a:avLst/>
            </a:prstGeom>
          </p:spPr>
        </p:pic>
        <p:sp>
          <p:nvSpPr>
            <p:cNvPr id="19" name="Titre 1"/>
            <p:cNvSpPr txBox="1">
              <a:spLocks/>
            </p:cNvSpPr>
            <p:nvPr/>
          </p:nvSpPr>
          <p:spPr>
            <a:xfrm>
              <a:off x="6142224" y="1306605"/>
              <a:ext cx="2741376" cy="343509"/>
            </a:xfrm>
            <a:prstGeom prst="rect">
              <a:avLst/>
            </a:prstGeom>
          </p:spPr>
          <p:txBody>
            <a:bodyPr/>
            <a:lstStyle>
              <a:lvl1pPr algn="l" defTabSz="449263" rtl="0" eaLnBrk="0" fontAlgn="base" hangingPunct="0">
                <a:lnSpc>
                  <a:spcPct val="7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2800" b="1">
                  <a:solidFill>
                    <a:srgbClr val="000000"/>
                  </a:solidFill>
                  <a:latin typeface="+mj-lt"/>
                  <a:ea typeface="Arial Unicode MS" pitchFamily="34" charset="-128"/>
                  <a:cs typeface="+mj-cs"/>
                </a:defRPr>
              </a:lvl1pPr>
              <a:lvl2pPr algn="l" defTabSz="449263" rtl="0" eaLnBrk="0" fontAlgn="base" hangingPunct="0">
                <a:lnSpc>
                  <a:spcPct val="7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2800" b="1">
                  <a:solidFill>
                    <a:srgbClr val="000000"/>
                  </a:solidFill>
                  <a:latin typeface="Arial" charset="0"/>
                  <a:ea typeface="Arial Unicode MS" pitchFamily="34" charset="-128"/>
                  <a:cs typeface="Arial Unicode MS" charset="0"/>
                </a:defRPr>
              </a:lvl2pPr>
              <a:lvl3pPr algn="l" defTabSz="449263" rtl="0" eaLnBrk="0" fontAlgn="base" hangingPunct="0">
                <a:lnSpc>
                  <a:spcPct val="7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2800" b="1">
                  <a:solidFill>
                    <a:srgbClr val="000000"/>
                  </a:solidFill>
                  <a:latin typeface="Arial" charset="0"/>
                  <a:ea typeface="Arial Unicode MS" pitchFamily="34" charset="-128"/>
                  <a:cs typeface="Arial Unicode MS" charset="0"/>
                </a:defRPr>
              </a:lvl3pPr>
              <a:lvl4pPr algn="l" defTabSz="449263" rtl="0" eaLnBrk="0" fontAlgn="base" hangingPunct="0">
                <a:lnSpc>
                  <a:spcPct val="7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2800" b="1">
                  <a:solidFill>
                    <a:srgbClr val="000000"/>
                  </a:solidFill>
                  <a:latin typeface="Arial" charset="0"/>
                  <a:ea typeface="Arial Unicode MS" pitchFamily="34" charset="-128"/>
                  <a:cs typeface="Arial Unicode MS" charset="0"/>
                </a:defRPr>
              </a:lvl4pPr>
              <a:lvl5pPr algn="l" defTabSz="449263" rtl="0" eaLnBrk="0" fontAlgn="base" hangingPunct="0">
                <a:lnSpc>
                  <a:spcPct val="7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2800" b="1">
                  <a:solidFill>
                    <a:srgbClr val="000000"/>
                  </a:solidFill>
                  <a:latin typeface="Arial" charset="0"/>
                  <a:ea typeface="Arial Unicode MS" pitchFamily="34" charset="-128"/>
                  <a:cs typeface="Arial Unicode MS" charset="0"/>
                </a:defRPr>
              </a:lvl5pPr>
              <a:lvl6pPr marL="457200" algn="l" defTabSz="449263" rtl="0" eaLnBrk="0" fontAlgn="base" hangingPunct="0">
                <a:lnSpc>
                  <a:spcPct val="7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3200" b="1">
                  <a:solidFill>
                    <a:srgbClr val="000000"/>
                  </a:solidFill>
                  <a:latin typeface="Arial" charset="0"/>
                  <a:cs typeface="Arial Unicode MS" charset="0"/>
                </a:defRPr>
              </a:lvl6pPr>
              <a:lvl7pPr marL="914400" algn="l" defTabSz="449263" rtl="0" eaLnBrk="0" fontAlgn="base" hangingPunct="0">
                <a:lnSpc>
                  <a:spcPct val="7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3200" b="1">
                  <a:solidFill>
                    <a:srgbClr val="000000"/>
                  </a:solidFill>
                  <a:latin typeface="Arial" charset="0"/>
                  <a:cs typeface="Arial Unicode MS" charset="0"/>
                </a:defRPr>
              </a:lvl7pPr>
              <a:lvl8pPr marL="1371600" algn="l" defTabSz="449263" rtl="0" eaLnBrk="0" fontAlgn="base" hangingPunct="0">
                <a:lnSpc>
                  <a:spcPct val="7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3200" b="1">
                  <a:solidFill>
                    <a:srgbClr val="000000"/>
                  </a:solidFill>
                  <a:latin typeface="Arial" charset="0"/>
                  <a:cs typeface="Arial Unicode MS" charset="0"/>
                </a:defRPr>
              </a:lvl8pPr>
              <a:lvl9pPr marL="1828800" algn="l" defTabSz="449263" rtl="0" eaLnBrk="0" fontAlgn="base" hangingPunct="0">
                <a:lnSpc>
                  <a:spcPct val="7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Arial" charset="0"/>
                <a:defRPr sz="3200" b="1">
                  <a:solidFill>
                    <a:srgbClr val="000000"/>
                  </a:solidFill>
                  <a:latin typeface="Arial" charset="0"/>
                  <a:cs typeface="Arial Unicode MS" charset="0"/>
                </a:defRPr>
              </a:lvl9pPr>
            </a:lstStyle>
            <a:p>
              <a:pPr algn="ctr">
                <a:lnSpc>
                  <a:spcPct val="100000"/>
                </a:lnSpc>
                <a:spcAft>
                  <a:spcPts val="600"/>
                </a:spcAft>
              </a:pPr>
              <a:r>
                <a:rPr lang="de-CH" sz="1500" kern="0" dirty="0" err="1" smtClean="0">
                  <a:latin typeface="Arial" pitchFamily="34" charset="0"/>
                  <a:cs typeface="Arial" pitchFamily="34" charset="0"/>
                </a:rPr>
                <a:t>Geotechnics</a:t>
              </a:r>
              <a:endParaRPr lang="fr-CH" sz="1500" kern="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268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244" y="1397250"/>
            <a:ext cx="5752027" cy="4228200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439652" y="5219008"/>
            <a:ext cx="5292588" cy="300082"/>
          </a:xfrm>
          <a:prstGeom prst="rect">
            <a:avLst/>
          </a:prstGeom>
          <a:solidFill>
            <a:srgbClr val="131313"/>
          </a:solidFill>
        </p:spPr>
        <p:txBody>
          <a:bodyPr wrap="square">
            <a:spAutoFit/>
          </a:bodyPr>
          <a:lstStyle/>
          <a:p>
            <a:pPr fontAlgn="ctr"/>
            <a:r>
              <a:rPr lang="de-CH" sz="1350" b="1" dirty="0" smtClean="0">
                <a:solidFill>
                  <a:schemeClr val="bg1"/>
                </a:solidFill>
              </a:rPr>
              <a:t>Hydrogeological </a:t>
            </a:r>
            <a:r>
              <a:rPr lang="de-CH" sz="1350" b="1" dirty="0" err="1" smtClean="0">
                <a:solidFill>
                  <a:schemeClr val="bg1"/>
                </a:solidFill>
              </a:rPr>
              <a:t>data</a:t>
            </a:r>
            <a:r>
              <a:rPr lang="de-CH" sz="1350" b="1" dirty="0" smtClean="0">
                <a:solidFill>
                  <a:schemeClr val="bg1"/>
                </a:solidFill>
              </a:rPr>
              <a:t> </a:t>
            </a:r>
            <a:r>
              <a:rPr lang="de-CH" sz="1350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CH" sz="1350" b="1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groundwater</a:t>
            </a:r>
            <a:r>
              <a:rPr lang="de-CH" sz="1350" b="1" dirty="0" smtClean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CH" sz="1350" b="1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table</a:t>
            </a:r>
            <a:endParaRPr lang="de-CH" sz="1350" b="1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539552" y="980728"/>
            <a:ext cx="79743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cs typeface="Arial" pitchFamily="34" charset="0"/>
              </a:rPr>
              <a:t>Comparison: underground construction data </a:t>
            </a:r>
            <a:r>
              <a:rPr lang="en-US" sz="1350" b="1" dirty="0" smtClean="0">
                <a:cs typeface="Arial" pitchFamily="34" charset="0"/>
                <a:sym typeface="Wingdings" panose="05000000000000000000" pitchFamily="2" charset="2"/>
              </a:rPr>
              <a:t></a:t>
            </a:r>
            <a:r>
              <a:rPr lang="en-US" sz="1350" b="1" dirty="0" smtClean="0">
                <a:cs typeface="Arial" pitchFamily="34" charset="0"/>
              </a:rPr>
              <a:t> </a:t>
            </a:r>
            <a:r>
              <a:rPr lang="en-US" sz="1350" b="1" u="sng" dirty="0">
                <a:cs typeface="Arial" pitchFamily="34" charset="0"/>
              </a:rPr>
              <a:t>underground geological </a:t>
            </a:r>
            <a:r>
              <a:rPr lang="en-US" sz="1350" b="1" u="sng" dirty="0" smtClean="0">
                <a:cs typeface="Arial" pitchFamily="34" charset="0"/>
              </a:rPr>
              <a:t>/ geotechnical data</a:t>
            </a:r>
            <a:endParaRPr lang="en-US" sz="1350" b="1" u="sng" dirty="0">
              <a:cs typeface="Arial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169622" y="370471"/>
            <a:ext cx="7668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de-CH" sz="2000" dirty="0" smtClean="0">
                <a:cs typeface="Arial" pitchFamily="34" charset="0"/>
              </a:rPr>
              <a:t>BIM / CIM </a:t>
            </a:r>
            <a:r>
              <a:rPr lang="de-CH" sz="2000" dirty="0" err="1" smtClean="0">
                <a:cs typeface="Arial" pitchFamily="34" charset="0"/>
              </a:rPr>
              <a:t>and</a:t>
            </a:r>
            <a:r>
              <a:rPr lang="de-CH" sz="2000" dirty="0" smtClean="0">
                <a:cs typeface="Arial" pitchFamily="34" charset="0"/>
              </a:rPr>
              <a:t> </a:t>
            </a:r>
            <a:r>
              <a:rPr lang="de-CH" sz="2000" dirty="0" err="1" smtClean="0">
                <a:cs typeface="Arial" pitchFamily="34" charset="0"/>
              </a:rPr>
              <a:t>Geology</a:t>
            </a:r>
            <a:endParaRPr lang="de-CH" sz="2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26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000" y="1397250"/>
            <a:ext cx="5752027" cy="4228200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311345" y="5140702"/>
            <a:ext cx="5292588" cy="507831"/>
          </a:xfrm>
          <a:prstGeom prst="rect">
            <a:avLst/>
          </a:prstGeom>
          <a:solidFill>
            <a:srgbClr val="131313"/>
          </a:solidFill>
        </p:spPr>
        <p:txBody>
          <a:bodyPr wrap="square">
            <a:spAutoFit/>
          </a:bodyPr>
          <a:lstStyle/>
          <a:p>
            <a:pPr fontAlgn="ctr"/>
            <a:r>
              <a:rPr lang="de-CH" sz="1350" b="1" dirty="0" err="1" smtClean="0">
                <a:solidFill>
                  <a:schemeClr val="bg1"/>
                </a:solidFill>
              </a:rPr>
              <a:t>Overview</a:t>
            </a:r>
            <a:r>
              <a:rPr lang="de-CH" sz="1350" b="1" dirty="0" smtClean="0">
                <a:solidFill>
                  <a:schemeClr val="bg1"/>
                </a:solidFill>
              </a:rPr>
              <a:t> </a:t>
            </a:r>
            <a:r>
              <a:rPr lang="de-CH" sz="1350" b="1" dirty="0" err="1" smtClean="0">
                <a:solidFill>
                  <a:schemeClr val="bg1"/>
                </a:solidFill>
              </a:rPr>
              <a:t>of</a:t>
            </a:r>
            <a:r>
              <a:rPr lang="de-CH" sz="1350" b="1" dirty="0" smtClean="0">
                <a:solidFill>
                  <a:schemeClr val="bg1"/>
                </a:solidFill>
              </a:rPr>
              <a:t> all </a:t>
            </a:r>
            <a:r>
              <a:rPr lang="de-CH" sz="1350" b="1" dirty="0" err="1" smtClean="0">
                <a:solidFill>
                  <a:schemeClr val="bg1"/>
                </a:solidFill>
              </a:rPr>
              <a:t>data</a:t>
            </a:r>
            <a:r>
              <a:rPr lang="de-CH" sz="1350" b="1" dirty="0">
                <a:solidFill>
                  <a:schemeClr val="bg1"/>
                </a:solidFill>
              </a:rPr>
              <a:t/>
            </a:r>
            <a:br>
              <a:rPr lang="de-CH" sz="1350" b="1" dirty="0">
                <a:solidFill>
                  <a:schemeClr val="bg1"/>
                </a:solidFill>
              </a:rPr>
            </a:br>
            <a:r>
              <a:rPr lang="de-CH" sz="1350" b="1" dirty="0" smtClean="0">
                <a:solidFill>
                  <a:schemeClr val="bg1"/>
                </a:solidFill>
              </a:rPr>
              <a:t>(</a:t>
            </a:r>
            <a:r>
              <a:rPr lang="de-CH" sz="1350" b="1" dirty="0" err="1" smtClean="0">
                <a:solidFill>
                  <a:schemeClr val="bg1"/>
                </a:solidFill>
              </a:rPr>
              <a:t>without</a:t>
            </a:r>
            <a:r>
              <a:rPr lang="de-CH" sz="1350" b="1" dirty="0" smtClean="0">
                <a:solidFill>
                  <a:schemeClr val="bg1"/>
                </a:solidFill>
              </a:rPr>
              <a:t> </a:t>
            </a:r>
            <a:r>
              <a:rPr lang="de-CH" sz="1350" b="1" dirty="0" err="1" smtClean="0">
                <a:solidFill>
                  <a:schemeClr val="bg1"/>
                </a:solidFill>
              </a:rPr>
              <a:t>geological</a:t>
            </a:r>
            <a:r>
              <a:rPr lang="de-CH" sz="1350" b="1" dirty="0" smtClean="0">
                <a:solidFill>
                  <a:schemeClr val="bg1"/>
                </a:solidFill>
              </a:rPr>
              <a:t> 3D </a:t>
            </a:r>
            <a:r>
              <a:rPr lang="de-CH" sz="1350" b="1" dirty="0" err="1" smtClean="0">
                <a:solidFill>
                  <a:schemeClr val="bg1"/>
                </a:solidFill>
              </a:rPr>
              <a:t>model</a:t>
            </a:r>
            <a:r>
              <a:rPr lang="de-CH" sz="1350" b="1" dirty="0" smtClean="0">
                <a:solidFill>
                  <a:schemeClr val="bg1"/>
                </a:solidFill>
              </a:rPr>
              <a:t> </a:t>
            </a:r>
            <a:r>
              <a:rPr lang="de-CH" sz="1350" b="1" dirty="0" err="1" smtClean="0">
                <a:solidFill>
                  <a:schemeClr val="bg1"/>
                </a:solidFill>
              </a:rPr>
              <a:t>and</a:t>
            </a:r>
            <a:r>
              <a:rPr lang="de-CH" sz="1350" b="1" dirty="0" smtClean="0">
                <a:solidFill>
                  <a:schemeClr val="bg1"/>
                </a:solidFill>
              </a:rPr>
              <a:t> </a:t>
            </a:r>
            <a:r>
              <a:rPr lang="de-CH" sz="1350" b="1" dirty="0" err="1" smtClean="0">
                <a:solidFill>
                  <a:schemeClr val="bg1"/>
                </a:solidFill>
              </a:rPr>
              <a:t>groundwater</a:t>
            </a:r>
            <a:r>
              <a:rPr lang="de-CH" sz="1350" b="1" dirty="0" smtClean="0">
                <a:solidFill>
                  <a:schemeClr val="bg1"/>
                </a:solidFill>
              </a:rPr>
              <a:t> </a:t>
            </a:r>
            <a:r>
              <a:rPr lang="de-CH" sz="1350" b="1" dirty="0" err="1" smtClean="0">
                <a:solidFill>
                  <a:schemeClr val="bg1"/>
                </a:solidFill>
              </a:rPr>
              <a:t>table</a:t>
            </a:r>
            <a:r>
              <a:rPr lang="de-CH" sz="1350" b="1" dirty="0" smtClean="0">
                <a:solidFill>
                  <a:schemeClr val="bg1"/>
                </a:solidFill>
              </a:rPr>
              <a:t>)</a:t>
            </a:r>
            <a:endParaRPr lang="de-CH" sz="1350" b="1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539552" y="980728"/>
            <a:ext cx="79743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cs typeface="Arial" pitchFamily="34" charset="0"/>
              </a:rPr>
              <a:t>Comparison: </a:t>
            </a:r>
            <a:r>
              <a:rPr lang="en-US" sz="1350" b="1" u="sng" dirty="0">
                <a:cs typeface="Arial" pitchFamily="34" charset="0"/>
              </a:rPr>
              <a:t>underground construction data </a:t>
            </a:r>
            <a:r>
              <a:rPr lang="en-US" sz="1350" b="1" dirty="0" smtClean="0">
                <a:cs typeface="Arial" pitchFamily="34" charset="0"/>
                <a:sym typeface="Wingdings" panose="05000000000000000000" pitchFamily="2" charset="2"/>
              </a:rPr>
              <a:t></a:t>
            </a:r>
            <a:r>
              <a:rPr lang="en-US" sz="1350" b="1" dirty="0" smtClean="0">
                <a:cs typeface="Arial" pitchFamily="34" charset="0"/>
              </a:rPr>
              <a:t> </a:t>
            </a:r>
            <a:r>
              <a:rPr lang="en-US" sz="1350" b="1" u="sng" dirty="0">
                <a:cs typeface="Arial" pitchFamily="34" charset="0"/>
              </a:rPr>
              <a:t>underground geological </a:t>
            </a:r>
            <a:r>
              <a:rPr lang="en-US" sz="1350" b="1" u="sng" dirty="0" smtClean="0">
                <a:cs typeface="Arial" pitchFamily="34" charset="0"/>
              </a:rPr>
              <a:t>/ geotechnical data</a:t>
            </a:r>
            <a:endParaRPr lang="en-US" sz="1350" b="1" u="sng" dirty="0">
              <a:cs typeface="Arial" pitchFamily="34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169622" y="370471"/>
            <a:ext cx="7668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de-CH" sz="2000" dirty="0" smtClean="0">
                <a:cs typeface="Arial" pitchFamily="34" charset="0"/>
              </a:rPr>
              <a:t>BIM / CIM </a:t>
            </a:r>
            <a:r>
              <a:rPr lang="de-CH" sz="2000" dirty="0" err="1" smtClean="0">
                <a:cs typeface="Arial" pitchFamily="34" charset="0"/>
              </a:rPr>
              <a:t>and</a:t>
            </a:r>
            <a:r>
              <a:rPr lang="de-CH" sz="2000" dirty="0" smtClean="0">
                <a:cs typeface="Arial" pitchFamily="34" charset="0"/>
              </a:rPr>
              <a:t> </a:t>
            </a:r>
            <a:r>
              <a:rPr lang="de-CH" sz="2000" dirty="0" err="1" smtClean="0">
                <a:cs typeface="Arial" pitchFamily="34" charset="0"/>
              </a:rPr>
              <a:t>Geology</a:t>
            </a:r>
            <a:endParaRPr lang="de-CH" sz="2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96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/>
          <p:cNvSpPr txBox="1"/>
          <p:nvPr/>
        </p:nvSpPr>
        <p:spPr>
          <a:xfrm>
            <a:off x="1169622" y="998730"/>
            <a:ext cx="58506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kern="0" dirty="0">
                <a:cs typeface="Arial" pitchFamily="34" charset="0"/>
                <a:sym typeface="Wingdings" panose="05000000000000000000" pitchFamily="2" charset="2"/>
              </a:rPr>
              <a:t>Interaction of construction data and geological data with the help of spatial queries / </a:t>
            </a:r>
            <a:r>
              <a:rPr lang="en-US" sz="1350" b="1" kern="0" dirty="0" smtClean="0">
                <a:cs typeface="Arial" pitchFamily="34" charset="0"/>
                <a:sym typeface="Wingdings" panose="05000000000000000000" pitchFamily="2" charset="2"/>
              </a:rPr>
              <a:t>analyses, e.g</a:t>
            </a:r>
            <a:r>
              <a:rPr lang="en-US" sz="1350" b="1" kern="0" dirty="0">
                <a:cs typeface="Arial" pitchFamily="34" charset="0"/>
                <a:sym typeface="Wingdings" panose="05000000000000000000" pitchFamily="2" charset="2"/>
              </a:rPr>
              <a:t>. tunnel project planning</a:t>
            </a:r>
            <a:endParaRPr lang="en-US" sz="1350" b="1" kern="0" dirty="0">
              <a:cs typeface="Arial" pitchFamily="34" charset="0"/>
              <a:sym typeface="Wingdings" panose="05000000000000000000" pitchFamily="2" charset="2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629" y="1754814"/>
            <a:ext cx="7128791" cy="383543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1169622" y="370471"/>
            <a:ext cx="7668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de-CH" sz="2000" dirty="0" smtClean="0">
                <a:cs typeface="Arial" pitchFamily="34" charset="0"/>
              </a:rPr>
              <a:t>BIM / CIM </a:t>
            </a:r>
            <a:r>
              <a:rPr lang="de-CH" sz="2000" dirty="0" err="1" smtClean="0">
                <a:cs typeface="Arial" pitchFamily="34" charset="0"/>
              </a:rPr>
              <a:t>and</a:t>
            </a:r>
            <a:r>
              <a:rPr lang="de-CH" sz="2000" dirty="0" smtClean="0">
                <a:cs typeface="Arial" pitchFamily="34" charset="0"/>
              </a:rPr>
              <a:t> </a:t>
            </a:r>
            <a:r>
              <a:rPr lang="de-CH" sz="2000" dirty="0" err="1" smtClean="0">
                <a:cs typeface="Arial" pitchFamily="34" charset="0"/>
              </a:rPr>
              <a:t>Geology</a:t>
            </a:r>
            <a:endParaRPr lang="de-CH" sz="2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1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635" y="1763890"/>
            <a:ext cx="7128792" cy="3828288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1169622" y="998730"/>
            <a:ext cx="58506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kern="0" dirty="0">
                <a:cs typeface="Arial" pitchFamily="34" charset="0"/>
                <a:sym typeface="Wingdings" panose="05000000000000000000" pitchFamily="2" charset="2"/>
              </a:rPr>
              <a:t>Interaction of construction data and geological data with the help of spatial queries / </a:t>
            </a:r>
            <a:r>
              <a:rPr lang="en-US" sz="1350" b="1" kern="0" dirty="0" smtClean="0">
                <a:cs typeface="Arial" pitchFamily="34" charset="0"/>
                <a:sym typeface="Wingdings" panose="05000000000000000000" pitchFamily="2" charset="2"/>
              </a:rPr>
              <a:t>analyses, e.g</a:t>
            </a:r>
            <a:r>
              <a:rPr lang="en-US" sz="1350" b="1" kern="0" dirty="0">
                <a:cs typeface="Arial" pitchFamily="34" charset="0"/>
                <a:sym typeface="Wingdings" panose="05000000000000000000" pitchFamily="2" charset="2"/>
              </a:rPr>
              <a:t>. tunnel project planning</a:t>
            </a:r>
            <a:endParaRPr lang="en-US" sz="1350" b="1" kern="0" dirty="0"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169622" y="370471"/>
            <a:ext cx="7668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de-CH" sz="2000" dirty="0" smtClean="0">
                <a:cs typeface="Arial" pitchFamily="34" charset="0"/>
              </a:rPr>
              <a:t>BIM / CIM </a:t>
            </a:r>
            <a:r>
              <a:rPr lang="de-CH" sz="2000" dirty="0" err="1" smtClean="0">
                <a:cs typeface="Arial" pitchFamily="34" charset="0"/>
              </a:rPr>
              <a:t>and</a:t>
            </a:r>
            <a:r>
              <a:rPr lang="de-CH" sz="2000" dirty="0" smtClean="0">
                <a:cs typeface="Arial" pitchFamily="34" charset="0"/>
              </a:rPr>
              <a:t> </a:t>
            </a:r>
            <a:r>
              <a:rPr lang="de-CH" sz="2000" dirty="0" err="1" smtClean="0">
                <a:cs typeface="Arial" pitchFamily="34" charset="0"/>
              </a:rPr>
              <a:t>Geology</a:t>
            </a:r>
            <a:endParaRPr lang="de-CH" sz="2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30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635" y="1747149"/>
            <a:ext cx="7236804" cy="3815265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1169622" y="998730"/>
            <a:ext cx="58506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kern="0" dirty="0">
                <a:cs typeface="Arial" pitchFamily="34" charset="0"/>
                <a:sym typeface="Wingdings" panose="05000000000000000000" pitchFamily="2" charset="2"/>
              </a:rPr>
              <a:t>Interaction of construction data and geological data with the help of spatial queries / </a:t>
            </a:r>
            <a:r>
              <a:rPr lang="en-US" sz="1350" b="1" kern="0" dirty="0" smtClean="0">
                <a:cs typeface="Arial" pitchFamily="34" charset="0"/>
                <a:sym typeface="Wingdings" panose="05000000000000000000" pitchFamily="2" charset="2"/>
              </a:rPr>
              <a:t>analyses, e.g</a:t>
            </a:r>
            <a:r>
              <a:rPr lang="en-US" sz="1350" b="1" kern="0" dirty="0">
                <a:cs typeface="Arial" pitchFamily="34" charset="0"/>
                <a:sym typeface="Wingdings" panose="05000000000000000000" pitchFamily="2" charset="2"/>
              </a:rPr>
              <a:t>. </a:t>
            </a:r>
            <a:r>
              <a:rPr lang="en-US" sz="1350" b="1" kern="0" dirty="0" smtClean="0">
                <a:cs typeface="Arial" pitchFamily="34" charset="0"/>
                <a:sym typeface="Wingdings" panose="05000000000000000000" pitchFamily="2" charset="2"/>
              </a:rPr>
              <a:t>geothermal probes planning</a:t>
            </a:r>
            <a:endParaRPr lang="en-US" sz="1350" b="1" kern="0" dirty="0"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169622" y="370471"/>
            <a:ext cx="7668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de-CH" sz="2000" dirty="0" smtClean="0">
                <a:cs typeface="Arial" pitchFamily="34" charset="0"/>
              </a:rPr>
              <a:t>BIM / CIM </a:t>
            </a:r>
            <a:r>
              <a:rPr lang="de-CH" sz="2000" dirty="0" err="1" smtClean="0">
                <a:cs typeface="Arial" pitchFamily="34" charset="0"/>
              </a:rPr>
              <a:t>and</a:t>
            </a:r>
            <a:r>
              <a:rPr lang="de-CH" sz="2000" dirty="0" smtClean="0">
                <a:cs typeface="Arial" pitchFamily="34" charset="0"/>
              </a:rPr>
              <a:t> </a:t>
            </a:r>
            <a:r>
              <a:rPr lang="de-CH" sz="2000" dirty="0" err="1" smtClean="0">
                <a:cs typeface="Arial" pitchFamily="34" charset="0"/>
              </a:rPr>
              <a:t>Geology</a:t>
            </a:r>
            <a:endParaRPr lang="de-CH" sz="20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95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/>
        <p:txBody>
          <a:bodyPr/>
          <a:lstStyle/>
          <a:p>
            <a:fld id="{FDAEC522-1920-4A7F-86F1-556555E3AD95}" type="slidenum">
              <a:rPr lang="de-CH" smtClean="0"/>
              <a:t>35</a:t>
            </a:fld>
            <a:endParaRPr lang="de-CH" dirty="0"/>
          </a:p>
        </p:txBody>
      </p:sp>
      <p:sp>
        <p:nvSpPr>
          <p:cNvPr id="18" name="Title 1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296000" y="306000"/>
            <a:ext cx="7848000" cy="818744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ts val="3100"/>
              </a:lnSpc>
              <a:spcBef>
                <a:spcPct val="0"/>
              </a:spcBef>
              <a:spcAft>
                <a:spcPts val="3600"/>
              </a:spcAft>
              <a:buNone/>
              <a:defRPr sz="3200" b="1" kern="1200" baseline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>
              <a:spcAft>
                <a:spcPts val="1200"/>
              </a:spcAft>
            </a:pPr>
            <a:r>
              <a:rPr lang="de-CH" sz="2200" dirty="0" smtClean="0">
                <a:latin typeface="Frutiger LT Pro 45 Light" panose="020B0403030504020204" pitchFamily="34" charset="0"/>
              </a:rPr>
              <a:t>Post-Products </a:t>
            </a:r>
            <a:r>
              <a:rPr lang="de-CH" sz="2200" dirty="0" err="1" smtClean="0">
                <a:latin typeface="Frutiger LT Pro 45 Light" panose="020B0403030504020204" pitchFamily="34" charset="0"/>
              </a:rPr>
              <a:t>from</a:t>
            </a:r>
            <a:r>
              <a:rPr lang="de-CH" sz="2200" dirty="0" smtClean="0">
                <a:latin typeface="Frutiger LT Pro 45 Light" panose="020B0403030504020204" pitchFamily="34" charset="0"/>
              </a:rPr>
              <a:t> 3D </a:t>
            </a:r>
            <a:r>
              <a:rPr lang="de-CH" sz="2200" dirty="0" err="1" smtClean="0">
                <a:latin typeface="Frutiger LT Pro 45 Light" panose="020B0403030504020204" pitchFamily="34" charset="0"/>
              </a:rPr>
              <a:t>models</a:t>
            </a:r>
            <a:endParaRPr lang="de-CH" sz="2200" dirty="0" smtClean="0">
              <a:latin typeface="Frutiger LT Pro 45 Light" panose="020B0403030504020204" pitchFamily="34" charset="0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1124744"/>
            <a:ext cx="8969474" cy="563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2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/>
          <a:srcRect r="53886"/>
          <a:stretch/>
        </p:blipFill>
        <p:spPr>
          <a:xfrm>
            <a:off x="782409" y="1142492"/>
            <a:ext cx="3680551" cy="5238836"/>
          </a:xfrm>
          <a:prstGeom prst="rect">
            <a:avLst/>
          </a:prstGeom>
        </p:spPr>
      </p:pic>
      <p:pic>
        <p:nvPicPr>
          <p:cNvPr id="6" name="Image 1" descr="cid:image001.png@01D3BD0E.F40115E0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6000"/>
                    </a14:imgEffect>
                    <a14:imgEffect>
                      <a14:colorTemperature colorTemp="5072"/>
                    </a14:imgEffect>
                    <a14:imgEffect>
                      <a14:saturation sat="228000"/>
                    </a14:imgEffect>
                    <a14:imgEffect>
                      <a14:brightnessContrast bright="-6000" contras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142492"/>
            <a:ext cx="4130372" cy="5209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uppieren 8"/>
          <p:cNvGrpSpPr/>
          <p:nvPr/>
        </p:nvGrpSpPr>
        <p:grpSpPr>
          <a:xfrm>
            <a:off x="1547664" y="1525312"/>
            <a:ext cx="5860599" cy="4826415"/>
            <a:chOff x="1547664" y="1340768"/>
            <a:chExt cx="5860599" cy="4826415"/>
          </a:xfrm>
        </p:grpSpPr>
        <p:sp>
          <p:nvSpPr>
            <p:cNvPr id="4" name="Freihandform 3"/>
            <p:cNvSpPr/>
            <p:nvPr/>
          </p:nvSpPr>
          <p:spPr bwMode="auto">
            <a:xfrm>
              <a:off x="1547664" y="1340768"/>
              <a:ext cx="2116183" cy="4458789"/>
            </a:xfrm>
            <a:custGeom>
              <a:avLst/>
              <a:gdLst>
                <a:gd name="connsiteX0" fmla="*/ 531223 w 2116183"/>
                <a:gd name="connsiteY0" fmla="*/ 0 h 4450080"/>
                <a:gd name="connsiteX1" fmla="*/ 235131 w 2116183"/>
                <a:gd name="connsiteY1" fmla="*/ 113211 h 4450080"/>
                <a:gd name="connsiteX2" fmla="*/ 60960 w 2116183"/>
                <a:gd name="connsiteY2" fmla="*/ 304800 h 4450080"/>
                <a:gd name="connsiteX3" fmla="*/ 0 w 2116183"/>
                <a:gd name="connsiteY3" fmla="*/ 783771 h 4450080"/>
                <a:gd name="connsiteX4" fmla="*/ 17417 w 2116183"/>
                <a:gd name="connsiteY4" fmla="*/ 1175657 h 4450080"/>
                <a:gd name="connsiteX5" fmla="*/ 0 w 2116183"/>
                <a:gd name="connsiteY5" fmla="*/ 2569028 h 4450080"/>
                <a:gd name="connsiteX6" fmla="*/ 0 w 2116183"/>
                <a:gd name="connsiteY6" fmla="*/ 2978331 h 4450080"/>
                <a:gd name="connsiteX7" fmla="*/ 78377 w 2116183"/>
                <a:gd name="connsiteY7" fmla="*/ 4197531 h 4450080"/>
                <a:gd name="connsiteX8" fmla="*/ 296091 w 2116183"/>
                <a:gd name="connsiteY8" fmla="*/ 4432662 h 4450080"/>
                <a:gd name="connsiteX9" fmla="*/ 870857 w 2116183"/>
                <a:gd name="connsiteY9" fmla="*/ 4450080 h 4450080"/>
                <a:gd name="connsiteX10" fmla="*/ 1994263 w 2116183"/>
                <a:gd name="connsiteY10" fmla="*/ 3509554 h 4450080"/>
                <a:gd name="connsiteX11" fmla="*/ 2098766 w 2116183"/>
                <a:gd name="connsiteY11" fmla="*/ 3344091 h 4450080"/>
                <a:gd name="connsiteX12" fmla="*/ 2116183 w 2116183"/>
                <a:gd name="connsiteY12" fmla="*/ 1584960 h 4450080"/>
                <a:gd name="connsiteX13" fmla="*/ 2072640 w 2116183"/>
                <a:gd name="connsiteY13" fmla="*/ 1193074 h 4450080"/>
                <a:gd name="connsiteX14" fmla="*/ 1733006 w 2116183"/>
                <a:gd name="connsiteY14" fmla="*/ 792480 h 4450080"/>
                <a:gd name="connsiteX15" fmla="*/ 1445623 w 2116183"/>
                <a:gd name="connsiteY15" fmla="*/ 461554 h 4450080"/>
                <a:gd name="connsiteX16" fmla="*/ 1105988 w 2116183"/>
                <a:gd name="connsiteY16" fmla="*/ 182880 h 4450080"/>
                <a:gd name="connsiteX17" fmla="*/ 1010194 w 2116183"/>
                <a:gd name="connsiteY17" fmla="*/ 104502 h 4450080"/>
                <a:gd name="connsiteX0" fmla="*/ 531223 w 2116183"/>
                <a:gd name="connsiteY0" fmla="*/ 17418 h 4467498"/>
                <a:gd name="connsiteX1" fmla="*/ 235131 w 2116183"/>
                <a:gd name="connsiteY1" fmla="*/ 130629 h 4467498"/>
                <a:gd name="connsiteX2" fmla="*/ 60960 w 2116183"/>
                <a:gd name="connsiteY2" fmla="*/ 322218 h 4467498"/>
                <a:gd name="connsiteX3" fmla="*/ 0 w 2116183"/>
                <a:gd name="connsiteY3" fmla="*/ 801189 h 4467498"/>
                <a:gd name="connsiteX4" fmla="*/ 17417 w 2116183"/>
                <a:gd name="connsiteY4" fmla="*/ 1193075 h 4467498"/>
                <a:gd name="connsiteX5" fmla="*/ 0 w 2116183"/>
                <a:gd name="connsiteY5" fmla="*/ 2586446 h 4467498"/>
                <a:gd name="connsiteX6" fmla="*/ 0 w 2116183"/>
                <a:gd name="connsiteY6" fmla="*/ 2995749 h 4467498"/>
                <a:gd name="connsiteX7" fmla="*/ 78377 w 2116183"/>
                <a:gd name="connsiteY7" fmla="*/ 4214949 h 4467498"/>
                <a:gd name="connsiteX8" fmla="*/ 296091 w 2116183"/>
                <a:gd name="connsiteY8" fmla="*/ 4450080 h 4467498"/>
                <a:gd name="connsiteX9" fmla="*/ 870857 w 2116183"/>
                <a:gd name="connsiteY9" fmla="*/ 4467498 h 4467498"/>
                <a:gd name="connsiteX10" fmla="*/ 1994263 w 2116183"/>
                <a:gd name="connsiteY10" fmla="*/ 3526972 h 4467498"/>
                <a:gd name="connsiteX11" fmla="*/ 2098766 w 2116183"/>
                <a:gd name="connsiteY11" fmla="*/ 3361509 h 4467498"/>
                <a:gd name="connsiteX12" fmla="*/ 2116183 w 2116183"/>
                <a:gd name="connsiteY12" fmla="*/ 1602378 h 4467498"/>
                <a:gd name="connsiteX13" fmla="*/ 2072640 w 2116183"/>
                <a:gd name="connsiteY13" fmla="*/ 1210492 h 4467498"/>
                <a:gd name="connsiteX14" fmla="*/ 1733006 w 2116183"/>
                <a:gd name="connsiteY14" fmla="*/ 809898 h 4467498"/>
                <a:gd name="connsiteX15" fmla="*/ 1445623 w 2116183"/>
                <a:gd name="connsiteY15" fmla="*/ 478972 h 4467498"/>
                <a:gd name="connsiteX16" fmla="*/ 1105988 w 2116183"/>
                <a:gd name="connsiteY16" fmla="*/ 200298 h 4467498"/>
                <a:gd name="connsiteX17" fmla="*/ 940525 w 2116183"/>
                <a:gd name="connsiteY17" fmla="*/ 0 h 4467498"/>
                <a:gd name="connsiteX0" fmla="*/ 531223 w 2116183"/>
                <a:gd name="connsiteY0" fmla="*/ 8709 h 4458789"/>
                <a:gd name="connsiteX1" fmla="*/ 235131 w 2116183"/>
                <a:gd name="connsiteY1" fmla="*/ 121920 h 4458789"/>
                <a:gd name="connsiteX2" fmla="*/ 60960 w 2116183"/>
                <a:gd name="connsiteY2" fmla="*/ 313509 h 4458789"/>
                <a:gd name="connsiteX3" fmla="*/ 0 w 2116183"/>
                <a:gd name="connsiteY3" fmla="*/ 792480 h 4458789"/>
                <a:gd name="connsiteX4" fmla="*/ 17417 w 2116183"/>
                <a:gd name="connsiteY4" fmla="*/ 1184366 h 4458789"/>
                <a:gd name="connsiteX5" fmla="*/ 0 w 2116183"/>
                <a:gd name="connsiteY5" fmla="*/ 2577737 h 4458789"/>
                <a:gd name="connsiteX6" fmla="*/ 0 w 2116183"/>
                <a:gd name="connsiteY6" fmla="*/ 2987040 h 4458789"/>
                <a:gd name="connsiteX7" fmla="*/ 78377 w 2116183"/>
                <a:gd name="connsiteY7" fmla="*/ 4206240 h 4458789"/>
                <a:gd name="connsiteX8" fmla="*/ 296091 w 2116183"/>
                <a:gd name="connsiteY8" fmla="*/ 4441371 h 4458789"/>
                <a:gd name="connsiteX9" fmla="*/ 870857 w 2116183"/>
                <a:gd name="connsiteY9" fmla="*/ 4458789 h 4458789"/>
                <a:gd name="connsiteX10" fmla="*/ 1994263 w 2116183"/>
                <a:gd name="connsiteY10" fmla="*/ 3518263 h 4458789"/>
                <a:gd name="connsiteX11" fmla="*/ 2098766 w 2116183"/>
                <a:gd name="connsiteY11" fmla="*/ 3352800 h 4458789"/>
                <a:gd name="connsiteX12" fmla="*/ 2116183 w 2116183"/>
                <a:gd name="connsiteY12" fmla="*/ 1593669 h 4458789"/>
                <a:gd name="connsiteX13" fmla="*/ 2072640 w 2116183"/>
                <a:gd name="connsiteY13" fmla="*/ 1201783 h 4458789"/>
                <a:gd name="connsiteX14" fmla="*/ 1733006 w 2116183"/>
                <a:gd name="connsiteY14" fmla="*/ 801189 h 4458789"/>
                <a:gd name="connsiteX15" fmla="*/ 1445623 w 2116183"/>
                <a:gd name="connsiteY15" fmla="*/ 470263 h 4458789"/>
                <a:gd name="connsiteX16" fmla="*/ 1105988 w 2116183"/>
                <a:gd name="connsiteY16" fmla="*/ 191589 h 4458789"/>
                <a:gd name="connsiteX17" fmla="*/ 522513 w 2116183"/>
                <a:gd name="connsiteY17" fmla="*/ 0 h 4458789"/>
                <a:gd name="connsiteX0" fmla="*/ 531223 w 2116183"/>
                <a:gd name="connsiteY0" fmla="*/ 8709 h 4458789"/>
                <a:gd name="connsiteX1" fmla="*/ 235131 w 2116183"/>
                <a:gd name="connsiteY1" fmla="*/ 121920 h 4458789"/>
                <a:gd name="connsiteX2" fmla="*/ 60960 w 2116183"/>
                <a:gd name="connsiteY2" fmla="*/ 313509 h 4458789"/>
                <a:gd name="connsiteX3" fmla="*/ 0 w 2116183"/>
                <a:gd name="connsiteY3" fmla="*/ 792480 h 4458789"/>
                <a:gd name="connsiteX4" fmla="*/ 17417 w 2116183"/>
                <a:gd name="connsiteY4" fmla="*/ 1184366 h 4458789"/>
                <a:gd name="connsiteX5" fmla="*/ 0 w 2116183"/>
                <a:gd name="connsiteY5" fmla="*/ 2577737 h 4458789"/>
                <a:gd name="connsiteX6" fmla="*/ 0 w 2116183"/>
                <a:gd name="connsiteY6" fmla="*/ 2987040 h 4458789"/>
                <a:gd name="connsiteX7" fmla="*/ 78377 w 2116183"/>
                <a:gd name="connsiteY7" fmla="*/ 4206240 h 4458789"/>
                <a:gd name="connsiteX8" fmla="*/ 296091 w 2116183"/>
                <a:gd name="connsiteY8" fmla="*/ 4441371 h 4458789"/>
                <a:gd name="connsiteX9" fmla="*/ 870857 w 2116183"/>
                <a:gd name="connsiteY9" fmla="*/ 4458789 h 4458789"/>
                <a:gd name="connsiteX10" fmla="*/ 1994263 w 2116183"/>
                <a:gd name="connsiteY10" fmla="*/ 3518263 h 4458789"/>
                <a:gd name="connsiteX11" fmla="*/ 2098766 w 2116183"/>
                <a:gd name="connsiteY11" fmla="*/ 3352800 h 4458789"/>
                <a:gd name="connsiteX12" fmla="*/ 2116183 w 2116183"/>
                <a:gd name="connsiteY12" fmla="*/ 1593669 h 4458789"/>
                <a:gd name="connsiteX13" fmla="*/ 2072640 w 2116183"/>
                <a:gd name="connsiteY13" fmla="*/ 1201783 h 4458789"/>
                <a:gd name="connsiteX14" fmla="*/ 1733006 w 2116183"/>
                <a:gd name="connsiteY14" fmla="*/ 801189 h 4458789"/>
                <a:gd name="connsiteX15" fmla="*/ 1445623 w 2116183"/>
                <a:gd name="connsiteY15" fmla="*/ 470263 h 4458789"/>
                <a:gd name="connsiteX16" fmla="*/ 1105988 w 2116183"/>
                <a:gd name="connsiteY16" fmla="*/ 191589 h 4458789"/>
                <a:gd name="connsiteX17" fmla="*/ 870857 w 2116183"/>
                <a:gd name="connsiteY17" fmla="*/ 113211 h 4458789"/>
                <a:gd name="connsiteX18" fmla="*/ 522513 w 2116183"/>
                <a:gd name="connsiteY18" fmla="*/ 0 h 4458789"/>
                <a:gd name="connsiteX0" fmla="*/ 531223 w 2116183"/>
                <a:gd name="connsiteY0" fmla="*/ 8709 h 4458789"/>
                <a:gd name="connsiteX1" fmla="*/ 235131 w 2116183"/>
                <a:gd name="connsiteY1" fmla="*/ 121920 h 4458789"/>
                <a:gd name="connsiteX2" fmla="*/ 60960 w 2116183"/>
                <a:gd name="connsiteY2" fmla="*/ 313509 h 4458789"/>
                <a:gd name="connsiteX3" fmla="*/ 0 w 2116183"/>
                <a:gd name="connsiteY3" fmla="*/ 792480 h 4458789"/>
                <a:gd name="connsiteX4" fmla="*/ 17417 w 2116183"/>
                <a:gd name="connsiteY4" fmla="*/ 1184366 h 4458789"/>
                <a:gd name="connsiteX5" fmla="*/ 0 w 2116183"/>
                <a:gd name="connsiteY5" fmla="*/ 2577737 h 4458789"/>
                <a:gd name="connsiteX6" fmla="*/ 0 w 2116183"/>
                <a:gd name="connsiteY6" fmla="*/ 2987040 h 4458789"/>
                <a:gd name="connsiteX7" fmla="*/ 78377 w 2116183"/>
                <a:gd name="connsiteY7" fmla="*/ 4206240 h 4458789"/>
                <a:gd name="connsiteX8" fmla="*/ 296091 w 2116183"/>
                <a:gd name="connsiteY8" fmla="*/ 4441371 h 4458789"/>
                <a:gd name="connsiteX9" fmla="*/ 870857 w 2116183"/>
                <a:gd name="connsiteY9" fmla="*/ 4458789 h 4458789"/>
                <a:gd name="connsiteX10" fmla="*/ 1994263 w 2116183"/>
                <a:gd name="connsiteY10" fmla="*/ 3518263 h 4458789"/>
                <a:gd name="connsiteX11" fmla="*/ 2098766 w 2116183"/>
                <a:gd name="connsiteY11" fmla="*/ 3352800 h 4458789"/>
                <a:gd name="connsiteX12" fmla="*/ 2116183 w 2116183"/>
                <a:gd name="connsiteY12" fmla="*/ 1593669 h 4458789"/>
                <a:gd name="connsiteX13" fmla="*/ 2072640 w 2116183"/>
                <a:gd name="connsiteY13" fmla="*/ 1201783 h 4458789"/>
                <a:gd name="connsiteX14" fmla="*/ 1733006 w 2116183"/>
                <a:gd name="connsiteY14" fmla="*/ 801189 h 4458789"/>
                <a:gd name="connsiteX15" fmla="*/ 1445623 w 2116183"/>
                <a:gd name="connsiteY15" fmla="*/ 470263 h 4458789"/>
                <a:gd name="connsiteX16" fmla="*/ 1105988 w 2116183"/>
                <a:gd name="connsiteY16" fmla="*/ 191589 h 4458789"/>
                <a:gd name="connsiteX17" fmla="*/ 870857 w 2116183"/>
                <a:gd name="connsiteY17" fmla="*/ 113211 h 4458789"/>
                <a:gd name="connsiteX18" fmla="*/ 522513 w 2116183"/>
                <a:gd name="connsiteY18" fmla="*/ 0 h 4458789"/>
                <a:gd name="connsiteX0" fmla="*/ 531223 w 2116183"/>
                <a:gd name="connsiteY0" fmla="*/ 8709 h 4458789"/>
                <a:gd name="connsiteX1" fmla="*/ 235131 w 2116183"/>
                <a:gd name="connsiteY1" fmla="*/ 121920 h 4458789"/>
                <a:gd name="connsiteX2" fmla="*/ 60960 w 2116183"/>
                <a:gd name="connsiteY2" fmla="*/ 313509 h 4458789"/>
                <a:gd name="connsiteX3" fmla="*/ 0 w 2116183"/>
                <a:gd name="connsiteY3" fmla="*/ 792480 h 4458789"/>
                <a:gd name="connsiteX4" fmla="*/ 17417 w 2116183"/>
                <a:gd name="connsiteY4" fmla="*/ 1184366 h 4458789"/>
                <a:gd name="connsiteX5" fmla="*/ 0 w 2116183"/>
                <a:gd name="connsiteY5" fmla="*/ 2577737 h 4458789"/>
                <a:gd name="connsiteX6" fmla="*/ 0 w 2116183"/>
                <a:gd name="connsiteY6" fmla="*/ 2987040 h 4458789"/>
                <a:gd name="connsiteX7" fmla="*/ 78377 w 2116183"/>
                <a:gd name="connsiteY7" fmla="*/ 4206240 h 4458789"/>
                <a:gd name="connsiteX8" fmla="*/ 296091 w 2116183"/>
                <a:gd name="connsiteY8" fmla="*/ 4441371 h 4458789"/>
                <a:gd name="connsiteX9" fmla="*/ 870857 w 2116183"/>
                <a:gd name="connsiteY9" fmla="*/ 4458789 h 4458789"/>
                <a:gd name="connsiteX10" fmla="*/ 1994263 w 2116183"/>
                <a:gd name="connsiteY10" fmla="*/ 3518263 h 4458789"/>
                <a:gd name="connsiteX11" fmla="*/ 2098766 w 2116183"/>
                <a:gd name="connsiteY11" fmla="*/ 3352800 h 4458789"/>
                <a:gd name="connsiteX12" fmla="*/ 2116183 w 2116183"/>
                <a:gd name="connsiteY12" fmla="*/ 1593669 h 4458789"/>
                <a:gd name="connsiteX13" fmla="*/ 2072640 w 2116183"/>
                <a:gd name="connsiteY13" fmla="*/ 1201783 h 4458789"/>
                <a:gd name="connsiteX14" fmla="*/ 1733006 w 2116183"/>
                <a:gd name="connsiteY14" fmla="*/ 801189 h 4458789"/>
                <a:gd name="connsiteX15" fmla="*/ 1445623 w 2116183"/>
                <a:gd name="connsiteY15" fmla="*/ 470263 h 4458789"/>
                <a:gd name="connsiteX16" fmla="*/ 1105988 w 2116183"/>
                <a:gd name="connsiteY16" fmla="*/ 191589 h 4458789"/>
                <a:gd name="connsiteX17" fmla="*/ 870857 w 2116183"/>
                <a:gd name="connsiteY17" fmla="*/ 113211 h 4458789"/>
                <a:gd name="connsiteX18" fmla="*/ 522513 w 2116183"/>
                <a:gd name="connsiteY18" fmla="*/ 0 h 4458789"/>
                <a:gd name="connsiteX0" fmla="*/ 531223 w 2116183"/>
                <a:gd name="connsiteY0" fmla="*/ 8709 h 4458789"/>
                <a:gd name="connsiteX1" fmla="*/ 235131 w 2116183"/>
                <a:gd name="connsiteY1" fmla="*/ 121920 h 4458789"/>
                <a:gd name="connsiteX2" fmla="*/ 60960 w 2116183"/>
                <a:gd name="connsiteY2" fmla="*/ 313509 h 4458789"/>
                <a:gd name="connsiteX3" fmla="*/ 0 w 2116183"/>
                <a:gd name="connsiteY3" fmla="*/ 792480 h 4458789"/>
                <a:gd name="connsiteX4" fmla="*/ 17417 w 2116183"/>
                <a:gd name="connsiteY4" fmla="*/ 1184366 h 4458789"/>
                <a:gd name="connsiteX5" fmla="*/ 0 w 2116183"/>
                <a:gd name="connsiteY5" fmla="*/ 2577737 h 4458789"/>
                <a:gd name="connsiteX6" fmla="*/ 0 w 2116183"/>
                <a:gd name="connsiteY6" fmla="*/ 2987040 h 4458789"/>
                <a:gd name="connsiteX7" fmla="*/ 78377 w 2116183"/>
                <a:gd name="connsiteY7" fmla="*/ 4206240 h 4458789"/>
                <a:gd name="connsiteX8" fmla="*/ 296091 w 2116183"/>
                <a:gd name="connsiteY8" fmla="*/ 4441371 h 4458789"/>
                <a:gd name="connsiteX9" fmla="*/ 870857 w 2116183"/>
                <a:gd name="connsiteY9" fmla="*/ 4458789 h 4458789"/>
                <a:gd name="connsiteX10" fmla="*/ 1994263 w 2116183"/>
                <a:gd name="connsiteY10" fmla="*/ 3518263 h 4458789"/>
                <a:gd name="connsiteX11" fmla="*/ 2098766 w 2116183"/>
                <a:gd name="connsiteY11" fmla="*/ 3352800 h 4458789"/>
                <a:gd name="connsiteX12" fmla="*/ 2116183 w 2116183"/>
                <a:gd name="connsiteY12" fmla="*/ 1593669 h 4458789"/>
                <a:gd name="connsiteX13" fmla="*/ 2072640 w 2116183"/>
                <a:gd name="connsiteY13" fmla="*/ 1201783 h 4458789"/>
                <a:gd name="connsiteX14" fmla="*/ 1733006 w 2116183"/>
                <a:gd name="connsiteY14" fmla="*/ 801189 h 4458789"/>
                <a:gd name="connsiteX15" fmla="*/ 1445623 w 2116183"/>
                <a:gd name="connsiteY15" fmla="*/ 470263 h 4458789"/>
                <a:gd name="connsiteX16" fmla="*/ 1105988 w 2116183"/>
                <a:gd name="connsiteY16" fmla="*/ 191589 h 4458789"/>
                <a:gd name="connsiteX17" fmla="*/ 870857 w 2116183"/>
                <a:gd name="connsiteY17" fmla="*/ 113211 h 4458789"/>
                <a:gd name="connsiteX18" fmla="*/ 522513 w 2116183"/>
                <a:gd name="connsiteY18" fmla="*/ 0 h 4458789"/>
                <a:gd name="connsiteX0" fmla="*/ 531223 w 2116183"/>
                <a:gd name="connsiteY0" fmla="*/ 24843 h 4474923"/>
                <a:gd name="connsiteX1" fmla="*/ 235131 w 2116183"/>
                <a:gd name="connsiteY1" fmla="*/ 138054 h 4474923"/>
                <a:gd name="connsiteX2" fmla="*/ 60960 w 2116183"/>
                <a:gd name="connsiteY2" fmla="*/ 329643 h 4474923"/>
                <a:gd name="connsiteX3" fmla="*/ 0 w 2116183"/>
                <a:gd name="connsiteY3" fmla="*/ 808614 h 4474923"/>
                <a:gd name="connsiteX4" fmla="*/ 17417 w 2116183"/>
                <a:gd name="connsiteY4" fmla="*/ 1200500 h 4474923"/>
                <a:gd name="connsiteX5" fmla="*/ 0 w 2116183"/>
                <a:gd name="connsiteY5" fmla="*/ 2593871 h 4474923"/>
                <a:gd name="connsiteX6" fmla="*/ 0 w 2116183"/>
                <a:gd name="connsiteY6" fmla="*/ 3003174 h 4474923"/>
                <a:gd name="connsiteX7" fmla="*/ 78377 w 2116183"/>
                <a:gd name="connsiteY7" fmla="*/ 4222374 h 4474923"/>
                <a:gd name="connsiteX8" fmla="*/ 296091 w 2116183"/>
                <a:gd name="connsiteY8" fmla="*/ 4457505 h 4474923"/>
                <a:gd name="connsiteX9" fmla="*/ 870857 w 2116183"/>
                <a:gd name="connsiteY9" fmla="*/ 4474923 h 4474923"/>
                <a:gd name="connsiteX10" fmla="*/ 1994263 w 2116183"/>
                <a:gd name="connsiteY10" fmla="*/ 3534397 h 4474923"/>
                <a:gd name="connsiteX11" fmla="*/ 2098766 w 2116183"/>
                <a:gd name="connsiteY11" fmla="*/ 3368934 h 4474923"/>
                <a:gd name="connsiteX12" fmla="*/ 2116183 w 2116183"/>
                <a:gd name="connsiteY12" fmla="*/ 1609803 h 4474923"/>
                <a:gd name="connsiteX13" fmla="*/ 2072640 w 2116183"/>
                <a:gd name="connsiteY13" fmla="*/ 1217917 h 4474923"/>
                <a:gd name="connsiteX14" fmla="*/ 1733006 w 2116183"/>
                <a:gd name="connsiteY14" fmla="*/ 817323 h 4474923"/>
                <a:gd name="connsiteX15" fmla="*/ 1445623 w 2116183"/>
                <a:gd name="connsiteY15" fmla="*/ 486397 h 4474923"/>
                <a:gd name="connsiteX16" fmla="*/ 1105988 w 2116183"/>
                <a:gd name="connsiteY16" fmla="*/ 207723 h 4474923"/>
                <a:gd name="connsiteX17" fmla="*/ 931817 w 2116183"/>
                <a:gd name="connsiteY17" fmla="*/ 42260 h 4474923"/>
                <a:gd name="connsiteX18" fmla="*/ 522513 w 2116183"/>
                <a:gd name="connsiteY18" fmla="*/ 16134 h 4474923"/>
                <a:gd name="connsiteX0" fmla="*/ 531223 w 2116183"/>
                <a:gd name="connsiteY0" fmla="*/ 8709 h 4458789"/>
                <a:gd name="connsiteX1" fmla="*/ 235131 w 2116183"/>
                <a:gd name="connsiteY1" fmla="*/ 121920 h 4458789"/>
                <a:gd name="connsiteX2" fmla="*/ 60960 w 2116183"/>
                <a:gd name="connsiteY2" fmla="*/ 313509 h 4458789"/>
                <a:gd name="connsiteX3" fmla="*/ 0 w 2116183"/>
                <a:gd name="connsiteY3" fmla="*/ 792480 h 4458789"/>
                <a:gd name="connsiteX4" fmla="*/ 17417 w 2116183"/>
                <a:gd name="connsiteY4" fmla="*/ 1184366 h 4458789"/>
                <a:gd name="connsiteX5" fmla="*/ 0 w 2116183"/>
                <a:gd name="connsiteY5" fmla="*/ 2577737 h 4458789"/>
                <a:gd name="connsiteX6" fmla="*/ 0 w 2116183"/>
                <a:gd name="connsiteY6" fmla="*/ 2987040 h 4458789"/>
                <a:gd name="connsiteX7" fmla="*/ 78377 w 2116183"/>
                <a:gd name="connsiteY7" fmla="*/ 4206240 h 4458789"/>
                <a:gd name="connsiteX8" fmla="*/ 296091 w 2116183"/>
                <a:gd name="connsiteY8" fmla="*/ 4441371 h 4458789"/>
                <a:gd name="connsiteX9" fmla="*/ 870857 w 2116183"/>
                <a:gd name="connsiteY9" fmla="*/ 4458789 h 4458789"/>
                <a:gd name="connsiteX10" fmla="*/ 1994263 w 2116183"/>
                <a:gd name="connsiteY10" fmla="*/ 3518263 h 4458789"/>
                <a:gd name="connsiteX11" fmla="*/ 2098766 w 2116183"/>
                <a:gd name="connsiteY11" fmla="*/ 3352800 h 4458789"/>
                <a:gd name="connsiteX12" fmla="*/ 2116183 w 2116183"/>
                <a:gd name="connsiteY12" fmla="*/ 1593669 h 4458789"/>
                <a:gd name="connsiteX13" fmla="*/ 2072640 w 2116183"/>
                <a:gd name="connsiteY13" fmla="*/ 1201783 h 4458789"/>
                <a:gd name="connsiteX14" fmla="*/ 1733006 w 2116183"/>
                <a:gd name="connsiteY14" fmla="*/ 801189 h 4458789"/>
                <a:gd name="connsiteX15" fmla="*/ 1445623 w 2116183"/>
                <a:gd name="connsiteY15" fmla="*/ 470263 h 4458789"/>
                <a:gd name="connsiteX16" fmla="*/ 1105988 w 2116183"/>
                <a:gd name="connsiteY16" fmla="*/ 191589 h 4458789"/>
                <a:gd name="connsiteX17" fmla="*/ 931817 w 2116183"/>
                <a:gd name="connsiteY17" fmla="*/ 26126 h 4458789"/>
                <a:gd name="connsiteX18" fmla="*/ 522513 w 2116183"/>
                <a:gd name="connsiteY18" fmla="*/ 0 h 4458789"/>
                <a:gd name="connsiteX0" fmla="*/ 531223 w 2116183"/>
                <a:gd name="connsiteY0" fmla="*/ 8709 h 4458789"/>
                <a:gd name="connsiteX1" fmla="*/ 235131 w 2116183"/>
                <a:gd name="connsiteY1" fmla="*/ 121920 h 4458789"/>
                <a:gd name="connsiteX2" fmla="*/ 60960 w 2116183"/>
                <a:gd name="connsiteY2" fmla="*/ 313509 h 4458789"/>
                <a:gd name="connsiteX3" fmla="*/ 0 w 2116183"/>
                <a:gd name="connsiteY3" fmla="*/ 792480 h 4458789"/>
                <a:gd name="connsiteX4" fmla="*/ 17417 w 2116183"/>
                <a:gd name="connsiteY4" fmla="*/ 1184366 h 4458789"/>
                <a:gd name="connsiteX5" fmla="*/ 0 w 2116183"/>
                <a:gd name="connsiteY5" fmla="*/ 2577737 h 4458789"/>
                <a:gd name="connsiteX6" fmla="*/ 0 w 2116183"/>
                <a:gd name="connsiteY6" fmla="*/ 2987040 h 4458789"/>
                <a:gd name="connsiteX7" fmla="*/ 78377 w 2116183"/>
                <a:gd name="connsiteY7" fmla="*/ 4206240 h 4458789"/>
                <a:gd name="connsiteX8" fmla="*/ 296091 w 2116183"/>
                <a:gd name="connsiteY8" fmla="*/ 4441371 h 4458789"/>
                <a:gd name="connsiteX9" fmla="*/ 870857 w 2116183"/>
                <a:gd name="connsiteY9" fmla="*/ 4458789 h 4458789"/>
                <a:gd name="connsiteX10" fmla="*/ 1994263 w 2116183"/>
                <a:gd name="connsiteY10" fmla="*/ 3518263 h 4458789"/>
                <a:gd name="connsiteX11" fmla="*/ 2098766 w 2116183"/>
                <a:gd name="connsiteY11" fmla="*/ 3352800 h 4458789"/>
                <a:gd name="connsiteX12" fmla="*/ 2116183 w 2116183"/>
                <a:gd name="connsiteY12" fmla="*/ 1593669 h 4458789"/>
                <a:gd name="connsiteX13" fmla="*/ 2072640 w 2116183"/>
                <a:gd name="connsiteY13" fmla="*/ 1201783 h 4458789"/>
                <a:gd name="connsiteX14" fmla="*/ 1733006 w 2116183"/>
                <a:gd name="connsiteY14" fmla="*/ 801189 h 4458789"/>
                <a:gd name="connsiteX15" fmla="*/ 1445623 w 2116183"/>
                <a:gd name="connsiteY15" fmla="*/ 470263 h 4458789"/>
                <a:gd name="connsiteX16" fmla="*/ 1105988 w 2116183"/>
                <a:gd name="connsiteY16" fmla="*/ 191589 h 4458789"/>
                <a:gd name="connsiteX17" fmla="*/ 931817 w 2116183"/>
                <a:gd name="connsiteY17" fmla="*/ 26126 h 4458789"/>
                <a:gd name="connsiteX18" fmla="*/ 522513 w 2116183"/>
                <a:gd name="connsiteY18" fmla="*/ 0 h 445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16183" h="4458789">
                  <a:moveTo>
                    <a:pt x="531223" y="8709"/>
                  </a:moveTo>
                  <a:lnTo>
                    <a:pt x="235131" y="121920"/>
                  </a:lnTo>
                  <a:lnTo>
                    <a:pt x="60960" y="313509"/>
                  </a:lnTo>
                  <a:lnTo>
                    <a:pt x="0" y="792480"/>
                  </a:lnTo>
                  <a:lnTo>
                    <a:pt x="17417" y="1184366"/>
                  </a:lnTo>
                  <a:lnTo>
                    <a:pt x="0" y="2577737"/>
                  </a:lnTo>
                  <a:lnTo>
                    <a:pt x="0" y="2987040"/>
                  </a:lnTo>
                  <a:lnTo>
                    <a:pt x="78377" y="4206240"/>
                  </a:lnTo>
                  <a:lnTo>
                    <a:pt x="296091" y="4441371"/>
                  </a:lnTo>
                  <a:lnTo>
                    <a:pt x="870857" y="4458789"/>
                  </a:lnTo>
                  <a:lnTo>
                    <a:pt x="1994263" y="3518263"/>
                  </a:lnTo>
                  <a:lnTo>
                    <a:pt x="2098766" y="3352800"/>
                  </a:lnTo>
                  <a:lnTo>
                    <a:pt x="2116183" y="1593669"/>
                  </a:lnTo>
                  <a:lnTo>
                    <a:pt x="2072640" y="1201783"/>
                  </a:lnTo>
                  <a:lnTo>
                    <a:pt x="1733006" y="801189"/>
                  </a:lnTo>
                  <a:lnTo>
                    <a:pt x="1445623" y="470263"/>
                  </a:lnTo>
                  <a:cubicBezTo>
                    <a:pt x="1332411" y="377372"/>
                    <a:pt x="1191622" y="265612"/>
                    <a:pt x="1105988" y="191589"/>
                  </a:cubicBezTo>
                  <a:cubicBezTo>
                    <a:pt x="1020354" y="117566"/>
                    <a:pt x="950687" y="31931"/>
                    <a:pt x="931817" y="26126"/>
                  </a:cubicBezTo>
                  <a:cubicBezTo>
                    <a:pt x="737325" y="14515"/>
                    <a:pt x="638628" y="37737"/>
                    <a:pt x="522513" y="0"/>
                  </a:cubicBezTo>
                </a:path>
              </a:pathLst>
            </a:custGeom>
            <a:noFill/>
            <a:ln w="3810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Freihandform 6"/>
            <p:cNvSpPr/>
            <p:nvPr/>
          </p:nvSpPr>
          <p:spPr bwMode="auto">
            <a:xfrm>
              <a:off x="5292080" y="1708394"/>
              <a:ext cx="2116183" cy="4458789"/>
            </a:xfrm>
            <a:custGeom>
              <a:avLst/>
              <a:gdLst>
                <a:gd name="connsiteX0" fmla="*/ 531223 w 2116183"/>
                <a:gd name="connsiteY0" fmla="*/ 0 h 4450080"/>
                <a:gd name="connsiteX1" fmla="*/ 235131 w 2116183"/>
                <a:gd name="connsiteY1" fmla="*/ 113211 h 4450080"/>
                <a:gd name="connsiteX2" fmla="*/ 60960 w 2116183"/>
                <a:gd name="connsiteY2" fmla="*/ 304800 h 4450080"/>
                <a:gd name="connsiteX3" fmla="*/ 0 w 2116183"/>
                <a:gd name="connsiteY3" fmla="*/ 783771 h 4450080"/>
                <a:gd name="connsiteX4" fmla="*/ 17417 w 2116183"/>
                <a:gd name="connsiteY4" fmla="*/ 1175657 h 4450080"/>
                <a:gd name="connsiteX5" fmla="*/ 0 w 2116183"/>
                <a:gd name="connsiteY5" fmla="*/ 2569028 h 4450080"/>
                <a:gd name="connsiteX6" fmla="*/ 0 w 2116183"/>
                <a:gd name="connsiteY6" fmla="*/ 2978331 h 4450080"/>
                <a:gd name="connsiteX7" fmla="*/ 78377 w 2116183"/>
                <a:gd name="connsiteY7" fmla="*/ 4197531 h 4450080"/>
                <a:gd name="connsiteX8" fmla="*/ 296091 w 2116183"/>
                <a:gd name="connsiteY8" fmla="*/ 4432662 h 4450080"/>
                <a:gd name="connsiteX9" fmla="*/ 870857 w 2116183"/>
                <a:gd name="connsiteY9" fmla="*/ 4450080 h 4450080"/>
                <a:gd name="connsiteX10" fmla="*/ 1994263 w 2116183"/>
                <a:gd name="connsiteY10" fmla="*/ 3509554 h 4450080"/>
                <a:gd name="connsiteX11" fmla="*/ 2098766 w 2116183"/>
                <a:gd name="connsiteY11" fmla="*/ 3344091 h 4450080"/>
                <a:gd name="connsiteX12" fmla="*/ 2116183 w 2116183"/>
                <a:gd name="connsiteY12" fmla="*/ 1584960 h 4450080"/>
                <a:gd name="connsiteX13" fmla="*/ 2072640 w 2116183"/>
                <a:gd name="connsiteY13" fmla="*/ 1193074 h 4450080"/>
                <a:gd name="connsiteX14" fmla="*/ 1733006 w 2116183"/>
                <a:gd name="connsiteY14" fmla="*/ 792480 h 4450080"/>
                <a:gd name="connsiteX15" fmla="*/ 1445623 w 2116183"/>
                <a:gd name="connsiteY15" fmla="*/ 461554 h 4450080"/>
                <a:gd name="connsiteX16" fmla="*/ 1105988 w 2116183"/>
                <a:gd name="connsiteY16" fmla="*/ 182880 h 4450080"/>
                <a:gd name="connsiteX17" fmla="*/ 1010194 w 2116183"/>
                <a:gd name="connsiteY17" fmla="*/ 104502 h 4450080"/>
                <a:gd name="connsiteX0" fmla="*/ 531223 w 2116183"/>
                <a:gd name="connsiteY0" fmla="*/ 17418 h 4467498"/>
                <a:gd name="connsiteX1" fmla="*/ 235131 w 2116183"/>
                <a:gd name="connsiteY1" fmla="*/ 130629 h 4467498"/>
                <a:gd name="connsiteX2" fmla="*/ 60960 w 2116183"/>
                <a:gd name="connsiteY2" fmla="*/ 322218 h 4467498"/>
                <a:gd name="connsiteX3" fmla="*/ 0 w 2116183"/>
                <a:gd name="connsiteY3" fmla="*/ 801189 h 4467498"/>
                <a:gd name="connsiteX4" fmla="*/ 17417 w 2116183"/>
                <a:gd name="connsiteY4" fmla="*/ 1193075 h 4467498"/>
                <a:gd name="connsiteX5" fmla="*/ 0 w 2116183"/>
                <a:gd name="connsiteY5" fmla="*/ 2586446 h 4467498"/>
                <a:gd name="connsiteX6" fmla="*/ 0 w 2116183"/>
                <a:gd name="connsiteY6" fmla="*/ 2995749 h 4467498"/>
                <a:gd name="connsiteX7" fmla="*/ 78377 w 2116183"/>
                <a:gd name="connsiteY7" fmla="*/ 4214949 h 4467498"/>
                <a:gd name="connsiteX8" fmla="*/ 296091 w 2116183"/>
                <a:gd name="connsiteY8" fmla="*/ 4450080 h 4467498"/>
                <a:gd name="connsiteX9" fmla="*/ 870857 w 2116183"/>
                <a:gd name="connsiteY9" fmla="*/ 4467498 h 4467498"/>
                <a:gd name="connsiteX10" fmla="*/ 1994263 w 2116183"/>
                <a:gd name="connsiteY10" fmla="*/ 3526972 h 4467498"/>
                <a:gd name="connsiteX11" fmla="*/ 2098766 w 2116183"/>
                <a:gd name="connsiteY11" fmla="*/ 3361509 h 4467498"/>
                <a:gd name="connsiteX12" fmla="*/ 2116183 w 2116183"/>
                <a:gd name="connsiteY12" fmla="*/ 1602378 h 4467498"/>
                <a:gd name="connsiteX13" fmla="*/ 2072640 w 2116183"/>
                <a:gd name="connsiteY13" fmla="*/ 1210492 h 4467498"/>
                <a:gd name="connsiteX14" fmla="*/ 1733006 w 2116183"/>
                <a:gd name="connsiteY14" fmla="*/ 809898 h 4467498"/>
                <a:gd name="connsiteX15" fmla="*/ 1445623 w 2116183"/>
                <a:gd name="connsiteY15" fmla="*/ 478972 h 4467498"/>
                <a:gd name="connsiteX16" fmla="*/ 1105988 w 2116183"/>
                <a:gd name="connsiteY16" fmla="*/ 200298 h 4467498"/>
                <a:gd name="connsiteX17" fmla="*/ 940525 w 2116183"/>
                <a:gd name="connsiteY17" fmla="*/ 0 h 4467498"/>
                <a:gd name="connsiteX0" fmla="*/ 531223 w 2116183"/>
                <a:gd name="connsiteY0" fmla="*/ 8709 h 4458789"/>
                <a:gd name="connsiteX1" fmla="*/ 235131 w 2116183"/>
                <a:gd name="connsiteY1" fmla="*/ 121920 h 4458789"/>
                <a:gd name="connsiteX2" fmla="*/ 60960 w 2116183"/>
                <a:gd name="connsiteY2" fmla="*/ 313509 h 4458789"/>
                <a:gd name="connsiteX3" fmla="*/ 0 w 2116183"/>
                <a:gd name="connsiteY3" fmla="*/ 792480 h 4458789"/>
                <a:gd name="connsiteX4" fmla="*/ 17417 w 2116183"/>
                <a:gd name="connsiteY4" fmla="*/ 1184366 h 4458789"/>
                <a:gd name="connsiteX5" fmla="*/ 0 w 2116183"/>
                <a:gd name="connsiteY5" fmla="*/ 2577737 h 4458789"/>
                <a:gd name="connsiteX6" fmla="*/ 0 w 2116183"/>
                <a:gd name="connsiteY6" fmla="*/ 2987040 h 4458789"/>
                <a:gd name="connsiteX7" fmla="*/ 78377 w 2116183"/>
                <a:gd name="connsiteY7" fmla="*/ 4206240 h 4458789"/>
                <a:gd name="connsiteX8" fmla="*/ 296091 w 2116183"/>
                <a:gd name="connsiteY8" fmla="*/ 4441371 h 4458789"/>
                <a:gd name="connsiteX9" fmla="*/ 870857 w 2116183"/>
                <a:gd name="connsiteY9" fmla="*/ 4458789 h 4458789"/>
                <a:gd name="connsiteX10" fmla="*/ 1994263 w 2116183"/>
                <a:gd name="connsiteY10" fmla="*/ 3518263 h 4458789"/>
                <a:gd name="connsiteX11" fmla="*/ 2098766 w 2116183"/>
                <a:gd name="connsiteY11" fmla="*/ 3352800 h 4458789"/>
                <a:gd name="connsiteX12" fmla="*/ 2116183 w 2116183"/>
                <a:gd name="connsiteY12" fmla="*/ 1593669 h 4458789"/>
                <a:gd name="connsiteX13" fmla="*/ 2072640 w 2116183"/>
                <a:gd name="connsiteY13" fmla="*/ 1201783 h 4458789"/>
                <a:gd name="connsiteX14" fmla="*/ 1733006 w 2116183"/>
                <a:gd name="connsiteY14" fmla="*/ 801189 h 4458789"/>
                <a:gd name="connsiteX15" fmla="*/ 1445623 w 2116183"/>
                <a:gd name="connsiteY15" fmla="*/ 470263 h 4458789"/>
                <a:gd name="connsiteX16" fmla="*/ 1105988 w 2116183"/>
                <a:gd name="connsiteY16" fmla="*/ 191589 h 4458789"/>
                <a:gd name="connsiteX17" fmla="*/ 522513 w 2116183"/>
                <a:gd name="connsiteY17" fmla="*/ 0 h 4458789"/>
                <a:gd name="connsiteX0" fmla="*/ 531223 w 2116183"/>
                <a:gd name="connsiteY0" fmla="*/ 8709 h 4458789"/>
                <a:gd name="connsiteX1" fmla="*/ 235131 w 2116183"/>
                <a:gd name="connsiteY1" fmla="*/ 121920 h 4458789"/>
                <a:gd name="connsiteX2" fmla="*/ 60960 w 2116183"/>
                <a:gd name="connsiteY2" fmla="*/ 313509 h 4458789"/>
                <a:gd name="connsiteX3" fmla="*/ 0 w 2116183"/>
                <a:gd name="connsiteY3" fmla="*/ 792480 h 4458789"/>
                <a:gd name="connsiteX4" fmla="*/ 17417 w 2116183"/>
                <a:gd name="connsiteY4" fmla="*/ 1184366 h 4458789"/>
                <a:gd name="connsiteX5" fmla="*/ 0 w 2116183"/>
                <a:gd name="connsiteY5" fmla="*/ 2577737 h 4458789"/>
                <a:gd name="connsiteX6" fmla="*/ 0 w 2116183"/>
                <a:gd name="connsiteY6" fmla="*/ 2987040 h 4458789"/>
                <a:gd name="connsiteX7" fmla="*/ 78377 w 2116183"/>
                <a:gd name="connsiteY7" fmla="*/ 4206240 h 4458789"/>
                <a:gd name="connsiteX8" fmla="*/ 296091 w 2116183"/>
                <a:gd name="connsiteY8" fmla="*/ 4441371 h 4458789"/>
                <a:gd name="connsiteX9" fmla="*/ 870857 w 2116183"/>
                <a:gd name="connsiteY9" fmla="*/ 4458789 h 4458789"/>
                <a:gd name="connsiteX10" fmla="*/ 1994263 w 2116183"/>
                <a:gd name="connsiteY10" fmla="*/ 3518263 h 4458789"/>
                <a:gd name="connsiteX11" fmla="*/ 2098766 w 2116183"/>
                <a:gd name="connsiteY11" fmla="*/ 3352800 h 4458789"/>
                <a:gd name="connsiteX12" fmla="*/ 2116183 w 2116183"/>
                <a:gd name="connsiteY12" fmla="*/ 1593669 h 4458789"/>
                <a:gd name="connsiteX13" fmla="*/ 2072640 w 2116183"/>
                <a:gd name="connsiteY13" fmla="*/ 1201783 h 4458789"/>
                <a:gd name="connsiteX14" fmla="*/ 1733006 w 2116183"/>
                <a:gd name="connsiteY14" fmla="*/ 801189 h 4458789"/>
                <a:gd name="connsiteX15" fmla="*/ 1445623 w 2116183"/>
                <a:gd name="connsiteY15" fmla="*/ 470263 h 4458789"/>
                <a:gd name="connsiteX16" fmla="*/ 1105988 w 2116183"/>
                <a:gd name="connsiteY16" fmla="*/ 191589 h 4458789"/>
                <a:gd name="connsiteX17" fmla="*/ 870857 w 2116183"/>
                <a:gd name="connsiteY17" fmla="*/ 113211 h 4458789"/>
                <a:gd name="connsiteX18" fmla="*/ 522513 w 2116183"/>
                <a:gd name="connsiteY18" fmla="*/ 0 h 4458789"/>
                <a:gd name="connsiteX0" fmla="*/ 531223 w 2116183"/>
                <a:gd name="connsiteY0" fmla="*/ 8709 h 4458789"/>
                <a:gd name="connsiteX1" fmla="*/ 235131 w 2116183"/>
                <a:gd name="connsiteY1" fmla="*/ 121920 h 4458789"/>
                <a:gd name="connsiteX2" fmla="*/ 60960 w 2116183"/>
                <a:gd name="connsiteY2" fmla="*/ 313509 h 4458789"/>
                <a:gd name="connsiteX3" fmla="*/ 0 w 2116183"/>
                <a:gd name="connsiteY3" fmla="*/ 792480 h 4458789"/>
                <a:gd name="connsiteX4" fmla="*/ 17417 w 2116183"/>
                <a:gd name="connsiteY4" fmla="*/ 1184366 h 4458789"/>
                <a:gd name="connsiteX5" fmla="*/ 0 w 2116183"/>
                <a:gd name="connsiteY5" fmla="*/ 2577737 h 4458789"/>
                <a:gd name="connsiteX6" fmla="*/ 0 w 2116183"/>
                <a:gd name="connsiteY6" fmla="*/ 2987040 h 4458789"/>
                <a:gd name="connsiteX7" fmla="*/ 78377 w 2116183"/>
                <a:gd name="connsiteY7" fmla="*/ 4206240 h 4458789"/>
                <a:gd name="connsiteX8" fmla="*/ 296091 w 2116183"/>
                <a:gd name="connsiteY8" fmla="*/ 4441371 h 4458789"/>
                <a:gd name="connsiteX9" fmla="*/ 870857 w 2116183"/>
                <a:gd name="connsiteY9" fmla="*/ 4458789 h 4458789"/>
                <a:gd name="connsiteX10" fmla="*/ 1994263 w 2116183"/>
                <a:gd name="connsiteY10" fmla="*/ 3518263 h 4458789"/>
                <a:gd name="connsiteX11" fmla="*/ 2098766 w 2116183"/>
                <a:gd name="connsiteY11" fmla="*/ 3352800 h 4458789"/>
                <a:gd name="connsiteX12" fmla="*/ 2116183 w 2116183"/>
                <a:gd name="connsiteY12" fmla="*/ 1593669 h 4458789"/>
                <a:gd name="connsiteX13" fmla="*/ 2072640 w 2116183"/>
                <a:gd name="connsiteY13" fmla="*/ 1201783 h 4458789"/>
                <a:gd name="connsiteX14" fmla="*/ 1733006 w 2116183"/>
                <a:gd name="connsiteY14" fmla="*/ 801189 h 4458789"/>
                <a:gd name="connsiteX15" fmla="*/ 1445623 w 2116183"/>
                <a:gd name="connsiteY15" fmla="*/ 470263 h 4458789"/>
                <a:gd name="connsiteX16" fmla="*/ 1105988 w 2116183"/>
                <a:gd name="connsiteY16" fmla="*/ 191589 h 4458789"/>
                <a:gd name="connsiteX17" fmla="*/ 870857 w 2116183"/>
                <a:gd name="connsiteY17" fmla="*/ 113211 h 4458789"/>
                <a:gd name="connsiteX18" fmla="*/ 522513 w 2116183"/>
                <a:gd name="connsiteY18" fmla="*/ 0 h 4458789"/>
                <a:gd name="connsiteX0" fmla="*/ 531223 w 2116183"/>
                <a:gd name="connsiteY0" fmla="*/ 8709 h 4458789"/>
                <a:gd name="connsiteX1" fmla="*/ 235131 w 2116183"/>
                <a:gd name="connsiteY1" fmla="*/ 121920 h 4458789"/>
                <a:gd name="connsiteX2" fmla="*/ 60960 w 2116183"/>
                <a:gd name="connsiteY2" fmla="*/ 313509 h 4458789"/>
                <a:gd name="connsiteX3" fmla="*/ 0 w 2116183"/>
                <a:gd name="connsiteY3" fmla="*/ 792480 h 4458789"/>
                <a:gd name="connsiteX4" fmla="*/ 17417 w 2116183"/>
                <a:gd name="connsiteY4" fmla="*/ 1184366 h 4458789"/>
                <a:gd name="connsiteX5" fmla="*/ 0 w 2116183"/>
                <a:gd name="connsiteY5" fmla="*/ 2577737 h 4458789"/>
                <a:gd name="connsiteX6" fmla="*/ 0 w 2116183"/>
                <a:gd name="connsiteY6" fmla="*/ 2987040 h 4458789"/>
                <a:gd name="connsiteX7" fmla="*/ 78377 w 2116183"/>
                <a:gd name="connsiteY7" fmla="*/ 4206240 h 4458789"/>
                <a:gd name="connsiteX8" fmla="*/ 296091 w 2116183"/>
                <a:gd name="connsiteY8" fmla="*/ 4441371 h 4458789"/>
                <a:gd name="connsiteX9" fmla="*/ 870857 w 2116183"/>
                <a:gd name="connsiteY9" fmla="*/ 4458789 h 4458789"/>
                <a:gd name="connsiteX10" fmla="*/ 1994263 w 2116183"/>
                <a:gd name="connsiteY10" fmla="*/ 3518263 h 4458789"/>
                <a:gd name="connsiteX11" fmla="*/ 2098766 w 2116183"/>
                <a:gd name="connsiteY11" fmla="*/ 3352800 h 4458789"/>
                <a:gd name="connsiteX12" fmla="*/ 2116183 w 2116183"/>
                <a:gd name="connsiteY12" fmla="*/ 1593669 h 4458789"/>
                <a:gd name="connsiteX13" fmla="*/ 2072640 w 2116183"/>
                <a:gd name="connsiteY13" fmla="*/ 1201783 h 4458789"/>
                <a:gd name="connsiteX14" fmla="*/ 1733006 w 2116183"/>
                <a:gd name="connsiteY14" fmla="*/ 801189 h 4458789"/>
                <a:gd name="connsiteX15" fmla="*/ 1445623 w 2116183"/>
                <a:gd name="connsiteY15" fmla="*/ 470263 h 4458789"/>
                <a:gd name="connsiteX16" fmla="*/ 1105988 w 2116183"/>
                <a:gd name="connsiteY16" fmla="*/ 191589 h 4458789"/>
                <a:gd name="connsiteX17" fmla="*/ 870857 w 2116183"/>
                <a:gd name="connsiteY17" fmla="*/ 113211 h 4458789"/>
                <a:gd name="connsiteX18" fmla="*/ 522513 w 2116183"/>
                <a:gd name="connsiteY18" fmla="*/ 0 h 4458789"/>
                <a:gd name="connsiteX0" fmla="*/ 531223 w 2116183"/>
                <a:gd name="connsiteY0" fmla="*/ 8709 h 4458789"/>
                <a:gd name="connsiteX1" fmla="*/ 235131 w 2116183"/>
                <a:gd name="connsiteY1" fmla="*/ 121920 h 4458789"/>
                <a:gd name="connsiteX2" fmla="*/ 60960 w 2116183"/>
                <a:gd name="connsiteY2" fmla="*/ 313509 h 4458789"/>
                <a:gd name="connsiteX3" fmla="*/ 0 w 2116183"/>
                <a:gd name="connsiteY3" fmla="*/ 792480 h 4458789"/>
                <a:gd name="connsiteX4" fmla="*/ 17417 w 2116183"/>
                <a:gd name="connsiteY4" fmla="*/ 1184366 h 4458789"/>
                <a:gd name="connsiteX5" fmla="*/ 0 w 2116183"/>
                <a:gd name="connsiteY5" fmla="*/ 2577737 h 4458789"/>
                <a:gd name="connsiteX6" fmla="*/ 0 w 2116183"/>
                <a:gd name="connsiteY6" fmla="*/ 2987040 h 4458789"/>
                <a:gd name="connsiteX7" fmla="*/ 78377 w 2116183"/>
                <a:gd name="connsiteY7" fmla="*/ 4206240 h 4458789"/>
                <a:gd name="connsiteX8" fmla="*/ 296091 w 2116183"/>
                <a:gd name="connsiteY8" fmla="*/ 4441371 h 4458789"/>
                <a:gd name="connsiteX9" fmla="*/ 870857 w 2116183"/>
                <a:gd name="connsiteY9" fmla="*/ 4458789 h 4458789"/>
                <a:gd name="connsiteX10" fmla="*/ 1994263 w 2116183"/>
                <a:gd name="connsiteY10" fmla="*/ 3518263 h 4458789"/>
                <a:gd name="connsiteX11" fmla="*/ 2098766 w 2116183"/>
                <a:gd name="connsiteY11" fmla="*/ 3352800 h 4458789"/>
                <a:gd name="connsiteX12" fmla="*/ 2116183 w 2116183"/>
                <a:gd name="connsiteY12" fmla="*/ 1593669 h 4458789"/>
                <a:gd name="connsiteX13" fmla="*/ 2072640 w 2116183"/>
                <a:gd name="connsiteY13" fmla="*/ 1201783 h 4458789"/>
                <a:gd name="connsiteX14" fmla="*/ 1733006 w 2116183"/>
                <a:gd name="connsiteY14" fmla="*/ 801189 h 4458789"/>
                <a:gd name="connsiteX15" fmla="*/ 1445623 w 2116183"/>
                <a:gd name="connsiteY15" fmla="*/ 470263 h 4458789"/>
                <a:gd name="connsiteX16" fmla="*/ 1105988 w 2116183"/>
                <a:gd name="connsiteY16" fmla="*/ 191589 h 4458789"/>
                <a:gd name="connsiteX17" fmla="*/ 870857 w 2116183"/>
                <a:gd name="connsiteY17" fmla="*/ 113211 h 4458789"/>
                <a:gd name="connsiteX18" fmla="*/ 522513 w 2116183"/>
                <a:gd name="connsiteY18" fmla="*/ 0 h 4458789"/>
                <a:gd name="connsiteX0" fmla="*/ 531223 w 2116183"/>
                <a:gd name="connsiteY0" fmla="*/ 24843 h 4474923"/>
                <a:gd name="connsiteX1" fmla="*/ 235131 w 2116183"/>
                <a:gd name="connsiteY1" fmla="*/ 138054 h 4474923"/>
                <a:gd name="connsiteX2" fmla="*/ 60960 w 2116183"/>
                <a:gd name="connsiteY2" fmla="*/ 329643 h 4474923"/>
                <a:gd name="connsiteX3" fmla="*/ 0 w 2116183"/>
                <a:gd name="connsiteY3" fmla="*/ 808614 h 4474923"/>
                <a:gd name="connsiteX4" fmla="*/ 17417 w 2116183"/>
                <a:gd name="connsiteY4" fmla="*/ 1200500 h 4474923"/>
                <a:gd name="connsiteX5" fmla="*/ 0 w 2116183"/>
                <a:gd name="connsiteY5" fmla="*/ 2593871 h 4474923"/>
                <a:gd name="connsiteX6" fmla="*/ 0 w 2116183"/>
                <a:gd name="connsiteY6" fmla="*/ 3003174 h 4474923"/>
                <a:gd name="connsiteX7" fmla="*/ 78377 w 2116183"/>
                <a:gd name="connsiteY7" fmla="*/ 4222374 h 4474923"/>
                <a:gd name="connsiteX8" fmla="*/ 296091 w 2116183"/>
                <a:gd name="connsiteY8" fmla="*/ 4457505 h 4474923"/>
                <a:gd name="connsiteX9" fmla="*/ 870857 w 2116183"/>
                <a:gd name="connsiteY9" fmla="*/ 4474923 h 4474923"/>
                <a:gd name="connsiteX10" fmla="*/ 1994263 w 2116183"/>
                <a:gd name="connsiteY10" fmla="*/ 3534397 h 4474923"/>
                <a:gd name="connsiteX11" fmla="*/ 2098766 w 2116183"/>
                <a:gd name="connsiteY11" fmla="*/ 3368934 h 4474923"/>
                <a:gd name="connsiteX12" fmla="*/ 2116183 w 2116183"/>
                <a:gd name="connsiteY12" fmla="*/ 1609803 h 4474923"/>
                <a:gd name="connsiteX13" fmla="*/ 2072640 w 2116183"/>
                <a:gd name="connsiteY13" fmla="*/ 1217917 h 4474923"/>
                <a:gd name="connsiteX14" fmla="*/ 1733006 w 2116183"/>
                <a:gd name="connsiteY14" fmla="*/ 817323 h 4474923"/>
                <a:gd name="connsiteX15" fmla="*/ 1445623 w 2116183"/>
                <a:gd name="connsiteY15" fmla="*/ 486397 h 4474923"/>
                <a:gd name="connsiteX16" fmla="*/ 1105988 w 2116183"/>
                <a:gd name="connsiteY16" fmla="*/ 207723 h 4474923"/>
                <a:gd name="connsiteX17" fmla="*/ 931817 w 2116183"/>
                <a:gd name="connsiteY17" fmla="*/ 42260 h 4474923"/>
                <a:gd name="connsiteX18" fmla="*/ 522513 w 2116183"/>
                <a:gd name="connsiteY18" fmla="*/ 16134 h 4474923"/>
                <a:gd name="connsiteX0" fmla="*/ 531223 w 2116183"/>
                <a:gd name="connsiteY0" fmla="*/ 8709 h 4458789"/>
                <a:gd name="connsiteX1" fmla="*/ 235131 w 2116183"/>
                <a:gd name="connsiteY1" fmla="*/ 121920 h 4458789"/>
                <a:gd name="connsiteX2" fmla="*/ 60960 w 2116183"/>
                <a:gd name="connsiteY2" fmla="*/ 313509 h 4458789"/>
                <a:gd name="connsiteX3" fmla="*/ 0 w 2116183"/>
                <a:gd name="connsiteY3" fmla="*/ 792480 h 4458789"/>
                <a:gd name="connsiteX4" fmla="*/ 17417 w 2116183"/>
                <a:gd name="connsiteY4" fmla="*/ 1184366 h 4458789"/>
                <a:gd name="connsiteX5" fmla="*/ 0 w 2116183"/>
                <a:gd name="connsiteY5" fmla="*/ 2577737 h 4458789"/>
                <a:gd name="connsiteX6" fmla="*/ 0 w 2116183"/>
                <a:gd name="connsiteY6" fmla="*/ 2987040 h 4458789"/>
                <a:gd name="connsiteX7" fmla="*/ 78377 w 2116183"/>
                <a:gd name="connsiteY7" fmla="*/ 4206240 h 4458789"/>
                <a:gd name="connsiteX8" fmla="*/ 296091 w 2116183"/>
                <a:gd name="connsiteY8" fmla="*/ 4441371 h 4458789"/>
                <a:gd name="connsiteX9" fmla="*/ 870857 w 2116183"/>
                <a:gd name="connsiteY9" fmla="*/ 4458789 h 4458789"/>
                <a:gd name="connsiteX10" fmla="*/ 1994263 w 2116183"/>
                <a:gd name="connsiteY10" fmla="*/ 3518263 h 4458789"/>
                <a:gd name="connsiteX11" fmla="*/ 2098766 w 2116183"/>
                <a:gd name="connsiteY11" fmla="*/ 3352800 h 4458789"/>
                <a:gd name="connsiteX12" fmla="*/ 2116183 w 2116183"/>
                <a:gd name="connsiteY12" fmla="*/ 1593669 h 4458789"/>
                <a:gd name="connsiteX13" fmla="*/ 2072640 w 2116183"/>
                <a:gd name="connsiteY13" fmla="*/ 1201783 h 4458789"/>
                <a:gd name="connsiteX14" fmla="*/ 1733006 w 2116183"/>
                <a:gd name="connsiteY14" fmla="*/ 801189 h 4458789"/>
                <a:gd name="connsiteX15" fmla="*/ 1445623 w 2116183"/>
                <a:gd name="connsiteY15" fmla="*/ 470263 h 4458789"/>
                <a:gd name="connsiteX16" fmla="*/ 1105988 w 2116183"/>
                <a:gd name="connsiteY16" fmla="*/ 191589 h 4458789"/>
                <a:gd name="connsiteX17" fmla="*/ 931817 w 2116183"/>
                <a:gd name="connsiteY17" fmla="*/ 26126 h 4458789"/>
                <a:gd name="connsiteX18" fmla="*/ 522513 w 2116183"/>
                <a:gd name="connsiteY18" fmla="*/ 0 h 4458789"/>
                <a:gd name="connsiteX0" fmla="*/ 531223 w 2116183"/>
                <a:gd name="connsiteY0" fmla="*/ 8709 h 4458789"/>
                <a:gd name="connsiteX1" fmla="*/ 235131 w 2116183"/>
                <a:gd name="connsiteY1" fmla="*/ 121920 h 4458789"/>
                <a:gd name="connsiteX2" fmla="*/ 60960 w 2116183"/>
                <a:gd name="connsiteY2" fmla="*/ 313509 h 4458789"/>
                <a:gd name="connsiteX3" fmla="*/ 0 w 2116183"/>
                <a:gd name="connsiteY3" fmla="*/ 792480 h 4458789"/>
                <a:gd name="connsiteX4" fmla="*/ 17417 w 2116183"/>
                <a:gd name="connsiteY4" fmla="*/ 1184366 h 4458789"/>
                <a:gd name="connsiteX5" fmla="*/ 0 w 2116183"/>
                <a:gd name="connsiteY5" fmla="*/ 2577737 h 4458789"/>
                <a:gd name="connsiteX6" fmla="*/ 0 w 2116183"/>
                <a:gd name="connsiteY6" fmla="*/ 2987040 h 4458789"/>
                <a:gd name="connsiteX7" fmla="*/ 78377 w 2116183"/>
                <a:gd name="connsiteY7" fmla="*/ 4206240 h 4458789"/>
                <a:gd name="connsiteX8" fmla="*/ 296091 w 2116183"/>
                <a:gd name="connsiteY8" fmla="*/ 4441371 h 4458789"/>
                <a:gd name="connsiteX9" fmla="*/ 870857 w 2116183"/>
                <a:gd name="connsiteY9" fmla="*/ 4458789 h 4458789"/>
                <a:gd name="connsiteX10" fmla="*/ 1994263 w 2116183"/>
                <a:gd name="connsiteY10" fmla="*/ 3518263 h 4458789"/>
                <a:gd name="connsiteX11" fmla="*/ 2098766 w 2116183"/>
                <a:gd name="connsiteY11" fmla="*/ 3352800 h 4458789"/>
                <a:gd name="connsiteX12" fmla="*/ 2116183 w 2116183"/>
                <a:gd name="connsiteY12" fmla="*/ 1593669 h 4458789"/>
                <a:gd name="connsiteX13" fmla="*/ 2072640 w 2116183"/>
                <a:gd name="connsiteY13" fmla="*/ 1201783 h 4458789"/>
                <a:gd name="connsiteX14" fmla="*/ 1733006 w 2116183"/>
                <a:gd name="connsiteY14" fmla="*/ 801189 h 4458789"/>
                <a:gd name="connsiteX15" fmla="*/ 1445623 w 2116183"/>
                <a:gd name="connsiteY15" fmla="*/ 470263 h 4458789"/>
                <a:gd name="connsiteX16" fmla="*/ 1105988 w 2116183"/>
                <a:gd name="connsiteY16" fmla="*/ 191589 h 4458789"/>
                <a:gd name="connsiteX17" fmla="*/ 931817 w 2116183"/>
                <a:gd name="connsiteY17" fmla="*/ 26126 h 4458789"/>
                <a:gd name="connsiteX18" fmla="*/ 522513 w 2116183"/>
                <a:gd name="connsiteY18" fmla="*/ 0 h 445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16183" h="4458789">
                  <a:moveTo>
                    <a:pt x="531223" y="8709"/>
                  </a:moveTo>
                  <a:lnTo>
                    <a:pt x="235131" y="121920"/>
                  </a:lnTo>
                  <a:lnTo>
                    <a:pt x="60960" y="313509"/>
                  </a:lnTo>
                  <a:lnTo>
                    <a:pt x="0" y="792480"/>
                  </a:lnTo>
                  <a:lnTo>
                    <a:pt x="17417" y="1184366"/>
                  </a:lnTo>
                  <a:lnTo>
                    <a:pt x="0" y="2577737"/>
                  </a:lnTo>
                  <a:lnTo>
                    <a:pt x="0" y="2987040"/>
                  </a:lnTo>
                  <a:lnTo>
                    <a:pt x="78377" y="4206240"/>
                  </a:lnTo>
                  <a:lnTo>
                    <a:pt x="296091" y="4441371"/>
                  </a:lnTo>
                  <a:lnTo>
                    <a:pt x="870857" y="4458789"/>
                  </a:lnTo>
                  <a:lnTo>
                    <a:pt x="1994263" y="3518263"/>
                  </a:lnTo>
                  <a:lnTo>
                    <a:pt x="2098766" y="3352800"/>
                  </a:lnTo>
                  <a:lnTo>
                    <a:pt x="2116183" y="1593669"/>
                  </a:lnTo>
                  <a:lnTo>
                    <a:pt x="2072640" y="1201783"/>
                  </a:lnTo>
                  <a:lnTo>
                    <a:pt x="1733006" y="801189"/>
                  </a:lnTo>
                  <a:lnTo>
                    <a:pt x="1445623" y="470263"/>
                  </a:lnTo>
                  <a:cubicBezTo>
                    <a:pt x="1332411" y="377372"/>
                    <a:pt x="1191622" y="265612"/>
                    <a:pt x="1105988" y="191589"/>
                  </a:cubicBezTo>
                  <a:cubicBezTo>
                    <a:pt x="1020354" y="117566"/>
                    <a:pt x="950687" y="31931"/>
                    <a:pt x="931817" y="26126"/>
                  </a:cubicBezTo>
                  <a:cubicBezTo>
                    <a:pt x="737325" y="14515"/>
                    <a:pt x="638628" y="37737"/>
                    <a:pt x="522513" y="0"/>
                  </a:cubicBezTo>
                </a:path>
              </a:pathLst>
            </a:custGeom>
            <a:noFill/>
            <a:ln w="3810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0" name="Titel 1"/>
          <p:cNvSpPr txBox="1">
            <a:spLocks/>
          </p:cNvSpPr>
          <p:nvPr/>
        </p:nvSpPr>
        <p:spPr>
          <a:xfrm>
            <a:off x="668925" y="350668"/>
            <a:ext cx="8224052" cy="4231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lnSpc>
                <a:spcPct val="100000"/>
              </a:lnSpc>
              <a:spcAft>
                <a:spcPts val="600"/>
              </a:spcAft>
              <a:buClrTx/>
              <a:buSzTx/>
            </a:pPr>
            <a:r>
              <a:rPr lang="de-CH" sz="2000" dirty="0" err="1" smtClean="0"/>
              <a:t>Ground</a:t>
            </a:r>
            <a:r>
              <a:rPr lang="de-CH" sz="2000" dirty="0" smtClean="0"/>
              <a:t> </a:t>
            </a:r>
            <a:r>
              <a:rPr lang="de-CH" sz="2000" dirty="0" err="1" smtClean="0"/>
              <a:t>Foundation</a:t>
            </a:r>
            <a:r>
              <a:rPr lang="de-CH" sz="2000" dirty="0" smtClean="0"/>
              <a:t> </a:t>
            </a:r>
            <a:r>
              <a:rPr lang="de-CH" sz="2000" dirty="0" err="1" smtClean="0"/>
              <a:t>Classes</a:t>
            </a:r>
            <a:r>
              <a:rPr lang="de-CH" sz="2000" dirty="0" smtClean="0"/>
              <a:t> </a:t>
            </a:r>
            <a:r>
              <a:rPr lang="de-CH" sz="2000" dirty="0" err="1" smtClean="0"/>
              <a:t>Map</a:t>
            </a:r>
            <a:endParaRPr lang="de-CH" sz="2000" dirty="0" smtClean="0">
              <a:sym typeface="Wingdings" panose="05000000000000000000" pitchFamily="2" charset="2"/>
            </a:endParaRPr>
          </a:p>
          <a:p>
            <a:pPr marL="342900" indent="-342900" fontAlgn="auto">
              <a:lnSpc>
                <a:spcPct val="100000"/>
              </a:lnSpc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endParaRPr lang="de-CH" sz="2000" dirty="0"/>
          </a:p>
        </p:txBody>
      </p:sp>
      <p:sp>
        <p:nvSpPr>
          <p:cNvPr id="11" name="Titel 1"/>
          <p:cNvSpPr txBox="1">
            <a:spLocks/>
          </p:cNvSpPr>
          <p:nvPr/>
        </p:nvSpPr>
        <p:spPr>
          <a:xfrm>
            <a:off x="668925" y="774338"/>
            <a:ext cx="8224052" cy="4231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lnSpc>
                <a:spcPct val="100000"/>
              </a:lnSpc>
              <a:spcAft>
                <a:spcPts val="600"/>
              </a:spcAft>
              <a:buClrTx/>
              <a:buSzTx/>
            </a:pPr>
            <a:r>
              <a:rPr lang="en-US" sz="2000" b="0" dirty="0">
                <a:sym typeface="Wingdings" panose="05000000000000000000" pitchFamily="2" charset="2"/>
              </a:rPr>
              <a:t>Comparison with existing </a:t>
            </a:r>
            <a:r>
              <a:rPr lang="en-US" sz="2000" b="0" dirty="0" smtClean="0">
                <a:sym typeface="Wingdings" panose="05000000000000000000" pitchFamily="2" charset="2"/>
              </a:rPr>
              <a:t>ground foundation </a:t>
            </a:r>
            <a:r>
              <a:rPr lang="en-US" sz="2000" b="0" dirty="0">
                <a:sym typeface="Wingdings" panose="05000000000000000000" pitchFamily="2" charset="2"/>
              </a:rPr>
              <a:t>class map in Geneva</a:t>
            </a:r>
          </a:p>
          <a:p>
            <a:pPr fontAlgn="auto">
              <a:lnSpc>
                <a:spcPct val="100000"/>
              </a:lnSpc>
              <a:spcAft>
                <a:spcPts val="600"/>
              </a:spcAft>
              <a:buClrTx/>
              <a:buSzTx/>
            </a:pPr>
            <a:endParaRPr lang="de-CH" sz="2000" b="0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3735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 txBox="1">
            <a:spLocks/>
          </p:cNvSpPr>
          <p:nvPr/>
        </p:nvSpPr>
        <p:spPr>
          <a:xfrm>
            <a:off x="888801" y="2348880"/>
            <a:ext cx="4043239" cy="4231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auto">
              <a:lnSpc>
                <a:spcPct val="100000"/>
              </a:lnSpc>
              <a:spcAft>
                <a:spcPts val="600"/>
              </a:spcAft>
              <a:buClrTx/>
              <a:buSzTx/>
            </a:pPr>
            <a:r>
              <a:rPr lang="de-CH" sz="2000" dirty="0" err="1" smtClean="0"/>
              <a:t>Thank</a:t>
            </a:r>
            <a:r>
              <a:rPr lang="de-CH" sz="2000" dirty="0" smtClean="0"/>
              <a:t> </a:t>
            </a:r>
            <a:r>
              <a:rPr lang="de-CH" sz="2000" dirty="0" err="1" smtClean="0"/>
              <a:t>you</a:t>
            </a:r>
            <a:r>
              <a:rPr lang="de-CH" sz="2000" dirty="0" smtClean="0"/>
              <a:t> </a:t>
            </a:r>
            <a:r>
              <a:rPr lang="de-CH" sz="2000" dirty="0" err="1" smtClean="0"/>
              <a:t>for</a:t>
            </a:r>
            <a:r>
              <a:rPr lang="de-CH" sz="2000" dirty="0" smtClean="0"/>
              <a:t> </a:t>
            </a:r>
            <a:r>
              <a:rPr lang="de-CH" sz="2000" dirty="0" err="1" smtClean="0"/>
              <a:t>your</a:t>
            </a:r>
            <a:r>
              <a:rPr lang="de-CH" sz="2000" dirty="0" smtClean="0"/>
              <a:t> </a:t>
            </a:r>
            <a:r>
              <a:rPr lang="de-CH" sz="2000" dirty="0" err="1" smtClean="0"/>
              <a:t>attention</a:t>
            </a:r>
            <a:endParaRPr lang="de-CH" sz="2000" dirty="0" smtClean="0"/>
          </a:p>
          <a:p>
            <a:pPr fontAlgn="auto">
              <a:lnSpc>
                <a:spcPct val="100000"/>
              </a:lnSpc>
              <a:spcAft>
                <a:spcPts val="600"/>
              </a:spcAft>
              <a:buClrTx/>
              <a:buSzTx/>
            </a:pPr>
            <a:endParaRPr lang="de-CH" sz="2000" dirty="0">
              <a:sym typeface="Wingdings" panose="05000000000000000000" pitchFamily="2" charset="2"/>
            </a:endParaRPr>
          </a:p>
          <a:p>
            <a:pPr fontAlgn="auto">
              <a:lnSpc>
                <a:spcPct val="100000"/>
              </a:lnSpc>
              <a:spcAft>
                <a:spcPts val="600"/>
              </a:spcAft>
              <a:buClrTx/>
              <a:buSzTx/>
            </a:pPr>
            <a:endParaRPr lang="de-CH" sz="2000" dirty="0" smtClean="0">
              <a:sym typeface="Wingdings" panose="05000000000000000000" pitchFamily="2" charset="2"/>
            </a:endParaRPr>
          </a:p>
          <a:p>
            <a:pPr fontAlgn="auto">
              <a:lnSpc>
                <a:spcPct val="100000"/>
              </a:lnSpc>
              <a:spcAft>
                <a:spcPts val="600"/>
              </a:spcAft>
              <a:buClrTx/>
              <a:buSzTx/>
            </a:pPr>
            <a:r>
              <a:rPr lang="de-CH" sz="2000" b="0" dirty="0">
                <a:sym typeface="Wingdings" panose="05000000000000000000" pitchFamily="2" charset="2"/>
              </a:rPr>
              <a:t>s</a:t>
            </a:r>
            <a:r>
              <a:rPr lang="de-CH" sz="2000" b="0" dirty="0" smtClean="0">
                <a:sym typeface="Wingdings" panose="05000000000000000000" pitchFamily="2" charset="2"/>
              </a:rPr>
              <a:t>tefan.volken@swisstopo.ch</a:t>
            </a:r>
            <a:endParaRPr lang="de-CH" sz="2000" b="0" dirty="0" smtClean="0">
              <a:sym typeface="Wingdings" panose="05000000000000000000" pitchFamily="2" charset="2"/>
            </a:endParaRPr>
          </a:p>
          <a:p>
            <a:pPr marL="342900" indent="-342900" fontAlgn="auto">
              <a:lnSpc>
                <a:spcPct val="100000"/>
              </a:lnSpc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endParaRPr lang="de-CH" sz="2000" dirty="0"/>
          </a:p>
        </p:txBody>
      </p:sp>
    </p:spTree>
    <p:extLst>
      <p:ext uri="{BB962C8B-B14F-4D97-AF65-F5344CB8AC3E}">
        <p14:creationId xmlns:p14="http://schemas.microsoft.com/office/powerpoint/2010/main" val="411187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2123728" y="1909644"/>
            <a:ext cx="4793705" cy="3247548"/>
            <a:chOff x="4646951" y="3294296"/>
            <a:chExt cx="4360490" cy="3049183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1465" y="3294296"/>
              <a:ext cx="4355976" cy="3049183"/>
            </a:xfrm>
            <a:prstGeom prst="rect">
              <a:avLst/>
            </a:prstGeom>
          </p:spPr>
        </p:pic>
        <p:sp>
          <p:nvSpPr>
            <p:cNvPr id="5" name="Freihandform 4"/>
            <p:cNvSpPr/>
            <p:nvPr/>
          </p:nvSpPr>
          <p:spPr bwMode="auto">
            <a:xfrm>
              <a:off x="4646951" y="3342807"/>
              <a:ext cx="914400" cy="1603947"/>
            </a:xfrm>
            <a:custGeom>
              <a:avLst/>
              <a:gdLst>
                <a:gd name="connsiteX0" fmla="*/ 704538 w 914400"/>
                <a:gd name="connsiteY0" fmla="*/ 0 h 1603947"/>
                <a:gd name="connsiteX1" fmla="*/ 809469 w 914400"/>
                <a:gd name="connsiteY1" fmla="*/ 749508 h 1603947"/>
                <a:gd name="connsiteX2" fmla="*/ 914400 w 914400"/>
                <a:gd name="connsiteY2" fmla="*/ 1079291 h 1603947"/>
                <a:gd name="connsiteX3" fmla="*/ 644577 w 914400"/>
                <a:gd name="connsiteY3" fmla="*/ 1244183 h 1603947"/>
                <a:gd name="connsiteX4" fmla="*/ 674557 w 914400"/>
                <a:gd name="connsiteY4" fmla="*/ 1394085 h 1603947"/>
                <a:gd name="connsiteX5" fmla="*/ 29980 w 914400"/>
                <a:gd name="connsiteY5" fmla="*/ 1603947 h 1603947"/>
                <a:gd name="connsiteX6" fmla="*/ 0 w 914400"/>
                <a:gd name="connsiteY6" fmla="*/ 1528996 h 1603947"/>
                <a:gd name="connsiteX7" fmla="*/ 44970 w 914400"/>
                <a:gd name="connsiteY7" fmla="*/ 0 h 1603947"/>
                <a:gd name="connsiteX8" fmla="*/ 704538 w 914400"/>
                <a:gd name="connsiteY8" fmla="*/ 0 h 1603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4400" h="1603947">
                  <a:moveTo>
                    <a:pt x="704538" y="0"/>
                  </a:moveTo>
                  <a:lnTo>
                    <a:pt x="809469" y="749508"/>
                  </a:lnTo>
                  <a:lnTo>
                    <a:pt x="914400" y="1079291"/>
                  </a:lnTo>
                  <a:lnTo>
                    <a:pt x="644577" y="1244183"/>
                  </a:lnTo>
                  <a:lnTo>
                    <a:pt x="674557" y="1394085"/>
                  </a:lnTo>
                  <a:lnTo>
                    <a:pt x="29980" y="1603947"/>
                  </a:lnTo>
                  <a:lnTo>
                    <a:pt x="0" y="1528996"/>
                  </a:lnTo>
                  <a:lnTo>
                    <a:pt x="44970" y="0"/>
                  </a:lnTo>
                  <a:lnTo>
                    <a:pt x="704538" y="0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6" name="Foliennummernplatzhalter 1"/>
          <p:cNvSpPr txBox="1">
            <a:spLocks/>
          </p:cNvSpPr>
          <p:nvPr/>
        </p:nvSpPr>
        <p:spPr>
          <a:xfrm>
            <a:off x="7920000" y="6408000"/>
            <a:ext cx="864000" cy="180000"/>
          </a:xfrm>
          <a:prstGeom prst="rect">
            <a:avLst/>
          </a:prstGeom>
        </p:spPr>
        <p:txBody>
          <a:bodyPr/>
          <a:lstStyle>
            <a:defPPr>
              <a:defRPr lang="de-CH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de-CH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979885" y="332656"/>
            <a:ext cx="8027556" cy="584200"/>
          </a:xfrm>
        </p:spPr>
        <p:txBody>
          <a:bodyPr/>
          <a:lstStyle/>
          <a:p>
            <a:pPr indent="12700">
              <a:spcAft>
                <a:spcPts val="600"/>
              </a:spcAft>
            </a:pPr>
            <a:r>
              <a:rPr lang="de-CH" sz="2400" b="0" dirty="0" err="1">
                <a:latin typeface="Arial" pitchFamily="34" charset="0"/>
                <a:cs typeface="Arial" pitchFamily="34" charset="0"/>
              </a:rPr>
              <a:t>Issue</a:t>
            </a:r>
            <a:r>
              <a:rPr lang="de-CH" sz="2400" b="0" dirty="0" err="1">
                <a:cs typeface="Arial" pitchFamily="34" charset="0"/>
              </a:rPr>
              <a:t>s</a:t>
            </a:r>
            <a:r>
              <a:rPr lang="de-CH" sz="2400" b="0" dirty="0">
                <a:cs typeface="Arial" pitchFamily="34" charset="0"/>
              </a:rPr>
              <a:t> </a:t>
            </a:r>
            <a:r>
              <a:rPr lang="de-CH" sz="2400" b="0" dirty="0" err="1">
                <a:cs typeface="Arial" pitchFamily="34" charset="0"/>
              </a:rPr>
              <a:t>with</a:t>
            </a:r>
            <a:r>
              <a:rPr lang="de-CH" sz="2400" b="0" dirty="0">
                <a:cs typeface="Arial" pitchFamily="34" charset="0"/>
              </a:rPr>
              <a:t> </a:t>
            </a:r>
            <a:r>
              <a:rPr lang="de-CH" sz="2400" b="0" dirty="0" err="1">
                <a:cs typeface="Arial" pitchFamily="34" charset="0"/>
              </a:rPr>
              <a:t>available</a:t>
            </a:r>
            <a:r>
              <a:rPr lang="de-CH" sz="2400" b="0" dirty="0">
                <a:cs typeface="Arial" pitchFamily="34" charset="0"/>
              </a:rPr>
              <a:t> </a:t>
            </a:r>
            <a:r>
              <a:rPr lang="de-CH" sz="2400" b="0" dirty="0" err="1">
                <a:cs typeface="Arial" pitchFamily="34" charset="0"/>
              </a:rPr>
              <a:t>data</a:t>
            </a:r>
            <a:r>
              <a:rPr lang="de-CH" sz="2400" b="0" dirty="0">
                <a:latin typeface="Arial" pitchFamily="34" charset="0"/>
                <a:cs typeface="Arial" pitchFamily="34" charset="0"/>
              </a:rPr>
              <a:t/>
            </a:r>
            <a:br>
              <a:rPr lang="de-CH" sz="2400" b="0" dirty="0">
                <a:latin typeface="Arial" pitchFamily="34" charset="0"/>
                <a:cs typeface="Arial" pitchFamily="34" charset="0"/>
              </a:rPr>
            </a:br>
            <a:r>
              <a:rPr lang="en-GB" sz="2200" b="0" dirty="0" smtClean="0"/>
              <a:t/>
            </a:r>
            <a:br>
              <a:rPr lang="en-GB" sz="2200" b="0" dirty="0" smtClean="0"/>
            </a:br>
            <a:endParaRPr lang="en-GB" sz="2200" b="0" dirty="0"/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431539" y="916856"/>
            <a:ext cx="8208913" cy="3160216"/>
          </a:xfrm>
          <a:prstGeom prst="rect">
            <a:avLst/>
          </a:prstGeom>
        </p:spPr>
        <p:txBody>
          <a:bodyPr/>
          <a:lstStyle>
            <a:lvl1pPr algn="l" defTabSz="449263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800" b="1">
                <a:solidFill>
                  <a:srgbClr val="000000"/>
                </a:solidFill>
                <a:latin typeface="+mj-lt"/>
                <a:ea typeface="Arial Unicode MS" pitchFamily="34" charset="-128"/>
                <a:cs typeface="+mj-cs"/>
              </a:defRPr>
            </a:lvl1pPr>
            <a:lvl2pPr algn="l" defTabSz="449263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800" b="1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charset="0"/>
              </a:defRPr>
            </a:lvl2pPr>
            <a:lvl3pPr algn="l" defTabSz="449263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800" b="1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charset="0"/>
              </a:defRPr>
            </a:lvl3pPr>
            <a:lvl4pPr algn="l" defTabSz="449263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800" b="1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charset="0"/>
              </a:defRPr>
            </a:lvl4pPr>
            <a:lvl5pPr algn="l" defTabSz="449263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800" b="1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charset="0"/>
              </a:defRPr>
            </a:lvl5pPr>
            <a:lvl6pPr marL="457200" algn="l" defTabSz="449263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3200" b="1">
                <a:solidFill>
                  <a:srgbClr val="000000"/>
                </a:solidFill>
                <a:latin typeface="Arial" charset="0"/>
                <a:cs typeface="Arial Unicode MS" charset="0"/>
              </a:defRPr>
            </a:lvl6pPr>
            <a:lvl7pPr marL="914400" algn="l" defTabSz="449263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3200" b="1">
                <a:solidFill>
                  <a:srgbClr val="000000"/>
                </a:solidFill>
                <a:latin typeface="Arial" charset="0"/>
                <a:cs typeface="Arial Unicode MS" charset="0"/>
              </a:defRPr>
            </a:lvl7pPr>
            <a:lvl8pPr marL="1371600" algn="l" defTabSz="449263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3200" b="1">
                <a:solidFill>
                  <a:srgbClr val="000000"/>
                </a:solidFill>
                <a:latin typeface="Arial" charset="0"/>
                <a:cs typeface="Arial Unicode MS" charset="0"/>
              </a:defRPr>
            </a:lvl8pPr>
            <a:lvl9pPr marL="1828800" algn="l" defTabSz="449263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3200" b="1">
                <a:solidFill>
                  <a:srgbClr val="000000"/>
                </a:solidFill>
                <a:latin typeface="Arial" charset="0"/>
                <a:cs typeface="Arial Unicode MS" charset="0"/>
              </a:defRPr>
            </a:lvl9pPr>
          </a:lstStyle>
          <a:p>
            <a:pPr marL="800100" lvl="1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0" kern="0" dirty="0">
                <a:latin typeface="Arial" pitchFamily="34" charset="0"/>
                <a:cs typeface="Arial" pitchFamily="34" charset="0"/>
              </a:rPr>
              <a:t>The available data is </a:t>
            </a:r>
            <a:r>
              <a:rPr lang="en-US" sz="1800" b="0" kern="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very heterogeneous in structure and format</a:t>
            </a:r>
            <a:r>
              <a:rPr lang="en-US" sz="1800" b="0" kern="0" dirty="0">
                <a:latin typeface="Arial" pitchFamily="34" charset="0"/>
                <a:cs typeface="Arial" pitchFamily="34" charset="0"/>
              </a:rPr>
              <a:t>.</a:t>
            </a:r>
          </a:p>
          <a:p>
            <a:pPr marL="800100" lvl="1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0" kern="0" dirty="0">
                <a:latin typeface="Arial" pitchFamily="34" charset="0"/>
                <a:cs typeface="Arial" pitchFamily="34" charset="0"/>
              </a:rPr>
              <a:t>The </a:t>
            </a:r>
            <a:r>
              <a:rPr lang="en-US" sz="1800" b="0" kern="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cantons have the sovereignty over the </a:t>
            </a:r>
            <a:r>
              <a:rPr lang="en-US" sz="1800" b="0" kern="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borehole </a:t>
            </a:r>
            <a:r>
              <a:rPr lang="en-US" sz="1800" b="0" kern="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data</a:t>
            </a:r>
            <a:r>
              <a:rPr lang="en-US" sz="1800" b="0" kern="0" dirty="0">
                <a:latin typeface="Arial" pitchFamily="34" charset="0"/>
                <a:cs typeface="Arial" pitchFamily="34" charset="0"/>
              </a:rPr>
              <a:t>, thus each of the 26 cantons can actually specify its own guidelines for how the </a:t>
            </a:r>
            <a:r>
              <a:rPr lang="en-US" sz="1800" b="0" kern="0" dirty="0" smtClean="0">
                <a:latin typeface="Arial" pitchFamily="34" charset="0"/>
                <a:cs typeface="Arial" pitchFamily="34" charset="0"/>
              </a:rPr>
              <a:t>borehole </a:t>
            </a:r>
            <a:r>
              <a:rPr lang="en-US" sz="1800" b="0" kern="0" dirty="0">
                <a:latin typeface="Arial" pitchFamily="34" charset="0"/>
                <a:cs typeface="Arial" pitchFamily="34" charset="0"/>
              </a:rPr>
              <a:t>data </a:t>
            </a:r>
            <a:r>
              <a:rPr lang="en-US" sz="1800" b="0" kern="0" dirty="0" smtClean="0">
                <a:latin typeface="Arial" pitchFamily="34" charset="0"/>
                <a:cs typeface="Arial" pitchFamily="34" charset="0"/>
              </a:rPr>
              <a:t>has </a:t>
            </a:r>
            <a:r>
              <a:rPr lang="en-US" sz="1800" b="0" kern="0" dirty="0">
                <a:latin typeface="Arial" pitchFamily="34" charset="0"/>
                <a:cs typeface="Arial" pitchFamily="34" charset="0"/>
              </a:rPr>
              <a:t>to be </a:t>
            </a:r>
            <a:r>
              <a:rPr lang="en-US" sz="1800" b="0" kern="0" dirty="0" smtClean="0">
                <a:latin typeface="Arial" pitchFamily="34" charset="0"/>
                <a:cs typeface="Arial" pitchFamily="34" charset="0"/>
              </a:rPr>
              <a:t>delivered.</a:t>
            </a:r>
            <a:br>
              <a:rPr lang="en-US" sz="1800" b="0" kern="0" dirty="0" smtClean="0">
                <a:latin typeface="Arial" pitchFamily="34" charset="0"/>
                <a:cs typeface="Arial" pitchFamily="34" charset="0"/>
              </a:rPr>
            </a:br>
            <a:endParaRPr lang="en-US" sz="1800" b="0" kern="0" dirty="0">
              <a:solidFill>
                <a:srgbClr val="0070C0"/>
              </a:solidFill>
              <a:latin typeface="Arial" pitchFamily="34" charset="0"/>
              <a:cs typeface="Arial" pitchFamily="34" charset="0"/>
              <a:sym typeface="Wingdings" panose="05000000000000000000" pitchFamily="2" charset="2"/>
            </a:endParaRPr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>
            <a:off x="827584" y="4957688"/>
            <a:ext cx="7416824" cy="2071712"/>
          </a:xfrm>
          <a:prstGeom prst="rect">
            <a:avLst/>
          </a:prstGeom>
        </p:spPr>
        <p:txBody>
          <a:bodyPr/>
          <a:lstStyle>
            <a:lvl1pPr algn="l" defTabSz="449263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800" b="1">
                <a:solidFill>
                  <a:srgbClr val="000000"/>
                </a:solidFill>
                <a:latin typeface="+mj-lt"/>
                <a:ea typeface="Arial Unicode MS" pitchFamily="34" charset="-128"/>
                <a:cs typeface="+mj-cs"/>
              </a:defRPr>
            </a:lvl1pPr>
            <a:lvl2pPr algn="l" defTabSz="449263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800" b="1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charset="0"/>
              </a:defRPr>
            </a:lvl2pPr>
            <a:lvl3pPr algn="l" defTabSz="449263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800" b="1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charset="0"/>
              </a:defRPr>
            </a:lvl3pPr>
            <a:lvl4pPr algn="l" defTabSz="449263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800" b="1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charset="0"/>
              </a:defRPr>
            </a:lvl4pPr>
            <a:lvl5pPr algn="l" defTabSz="449263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800" b="1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charset="0"/>
              </a:defRPr>
            </a:lvl5pPr>
            <a:lvl6pPr marL="457200" algn="l" defTabSz="449263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3200" b="1">
                <a:solidFill>
                  <a:srgbClr val="000000"/>
                </a:solidFill>
                <a:latin typeface="Arial" charset="0"/>
                <a:cs typeface="Arial Unicode MS" charset="0"/>
              </a:defRPr>
            </a:lvl6pPr>
            <a:lvl7pPr marL="914400" algn="l" defTabSz="449263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3200" b="1">
                <a:solidFill>
                  <a:srgbClr val="000000"/>
                </a:solidFill>
                <a:latin typeface="Arial" charset="0"/>
                <a:cs typeface="Arial Unicode MS" charset="0"/>
              </a:defRPr>
            </a:lvl7pPr>
            <a:lvl8pPr marL="1371600" algn="l" defTabSz="449263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3200" b="1">
                <a:solidFill>
                  <a:srgbClr val="000000"/>
                </a:solidFill>
                <a:latin typeface="Arial" charset="0"/>
                <a:cs typeface="Arial Unicode MS" charset="0"/>
              </a:defRPr>
            </a:lvl8pPr>
            <a:lvl9pPr marL="1828800" algn="l" defTabSz="449263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3200" b="1">
                <a:solidFill>
                  <a:srgbClr val="000000"/>
                </a:solidFill>
                <a:latin typeface="Arial" charset="0"/>
                <a:cs typeface="Arial Unicode MS" charset="0"/>
              </a:defRPr>
            </a:lvl9pPr>
          </a:lstStyle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sz="1800" b="0" kern="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 </a:t>
            </a:r>
            <a:r>
              <a:rPr lang="en-US" sz="1800" b="0" kern="0" dirty="0">
                <a:solidFill>
                  <a:srgbClr val="0070C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Therefore </a:t>
            </a:r>
            <a:r>
              <a:rPr lang="en-US" sz="1800" b="0" kern="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a </a:t>
            </a:r>
            <a:r>
              <a:rPr lang="en-US" sz="1800" b="0" kern="0" dirty="0">
                <a:solidFill>
                  <a:srgbClr val="0070C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comparison and a common use of the borehole </a:t>
            </a:r>
            <a:r>
              <a:rPr lang="en-US" sz="1800" b="0" kern="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data </a:t>
            </a:r>
            <a:r>
              <a:rPr lang="en-US" sz="1800" b="0" kern="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is almost impossible.</a:t>
            </a:r>
            <a:br>
              <a:rPr lang="en-US" sz="1800" b="0" kern="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</a:br>
            <a:r>
              <a:rPr lang="en-US" sz="1800" b="0" kern="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1800" b="0" kern="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</a:br>
            <a:r>
              <a:rPr lang="en-US" sz="1800" b="0" kern="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 </a:t>
            </a:r>
            <a:r>
              <a:rPr lang="en-US" sz="1800" b="0" kern="0" dirty="0">
                <a:solidFill>
                  <a:srgbClr val="0070C0"/>
                </a:solidFill>
                <a:latin typeface="Arial" pitchFamily="34" charset="0"/>
                <a:cs typeface="Arial" pitchFamily="34" charset="0"/>
                <a:sym typeface="Wingdings" panose="05000000000000000000" pitchFamily="2" charset="2"/>
              </a:rPr>
              <a:t>Need for national geological data models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endParaRPr lang="en-US" sz="1800" b="0" kern="0" dirty="0">
              <a:solidFill>
                <a:srgbClr val="0070C0"/>
              </a:solidFill>
              <a:latin typeface="Arial" pitchFamily="34" charset="0"/>
              <a:cs typeface="Arial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3315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/>
        <p:txBody>
          <a:bodyPr/>
          <a:lstStyle/>
          <a:p>
            <a:fld id="{FDAEC522-1920-4A7F-86F1-556555E3AD95}" type="slidenum">
              <a:rPr lang="de-CH" smtClean="0"/>
              <a:t>5</a:t>
            </a:fld>
            <a:endParaRPr lang="de-CH" dirty="0"/>
          </a:p>
        </p:txBody>
      </p:sp>
      <p:pic>
        <p:nvPicPr>
          <p:cNvPr id="12" name="Picture 2" descr="Y:\P0155-InfoGeol2\TP02_Bohrdaten\02_DatenModellBohrdaten\01_Bearbeitung\Abbildungen\DM_Bohrdaten_Titelseite_neuA4_leichter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" r="-1"/>
          <a:stretch/>
        </p:blipFill>
        <p:spPr bwMode="auto">
          <a:xfrm>
            <a:off x="5013381" y="1124744"/>
            <a:ext cx="3410607" cy="4878372"/>
          </a:xfrm>
          <a:prstGeom prst="rect">
            <a:avLst/>
          </a:prstGeom>
          <a:noFill/>
          <a:ln w="9525">
            <a:solidFill>
              <a:schemeClr val="bg2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348" y="1124745"/>
            <a:ext cx="3451578" cy="4878372"/>
          </a:xfrm>
          <a:prstGeom prst="rect">
            <a:avLst/>
          </a:prstGeom>
          <a:ln>
            <a:solidFill>
              <a:schemeClr val="bg2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itle 1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296000" y="306000"/>
            <a:ext cx="7848000" cy="818744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ts val="3100"/>
              </a:lnSpc>
              <a:spcBef>
                <a:spcPct val="0"/>
              </a:spcBef>
              <a:spcAft>
                <a:spcPts val="3600"/>
              </a:spcAft>
              <a:buNone/>
              <a:defRPr sz="3200" b="1" kern="1200" baseline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>
              <a:spcAft>
                <a:spcPts val="1200"/>
              </a:spcAft>
            </a:pPr>
            <a:r>
              <a:rPr lang="de-CH" sz="2200" dirty="0" err="1" smtClean="0">
                <a:latin typeface="Frutiger LT Pro 45 Light" panose="020B0403030504020204" pitchFamily="34" charset="0"/>
              </a:rPr>
              <a:t>Existing</a:t>
            </a:r>
            <a:r>
              <a:rPr lang="de-CH" sz="2200" dirty="0" smtClean="0">
                <a:latin typeface="Frutiger LT Pro 45 Light" panose="020B0403030504020204" pitchFamily="34" charset="0"/>
              </a:rPr>
              <a:t> Data Models</a:t>
            </a:r>
            <a:endParaRPr lang="de-CH" sz="2200" dirty="0" smtClean="0">
              <a:latin typeface="Frutiger LT Pro 45 Light" panose="020B0403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42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/>
        <p:txBody>
          <a:bodyPr/>
          <a:lstStyle/>
          <a:p>
            <a:fld id="{FDAEC522-1920-4A7F-86F1-556555E3AD95}" type="slidenum">
              <a:rPr lang="de-CH" smtClean="0"/>
              <a:t>6</a:t>
            </a:fld>
            <a:endParaRPr lang="de-CH" dirty="0"/>
          </a:p>
        </p:txBody>
      </p:sp>
      <p:sp>
        <p:nvSpPr>
          <p:cNvPr id="18" name="Title 1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296000" y="306000"/>
            <a:ext cx="7848000" cy="818744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ts val="3100"/>
              </a:lnSpc>
              <a:spcBef>
                <a:spcPct val="0"/>
              </a:spcBef>
              <a:spcAft>
                <a:spcPts val="3600"/>
              </a:spcAft>
              <a:buNone/>
              <a:defRPr sz="3200" b="1" kern="1200" baseline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>
              <a:spcAft>
                <a:spcPts val="1200"/>
              </a:spcAft>
            </a:pPr>
            <a:r>
              <a:rPr lang="de-CH" sz="2200" dirty="0" smtClean="0">
                <a:latin typeface="Frutiger LT Pro 45 Light" panose="020B0403030504020204" pitchFamily="34" charset="0"/>
              </a:rPr>
              <a:t>Pilot </a:t>
            </a:r>
            <a:r>
              <a:rPr lang="de-CH" sz="2200" dirty="0" err="1" smtClean="0">
                <a:latin typeface="Frutiger LT Pro 45 Light" panose="020B0403030504020204" pitchFamily="34" charset="0"/>
              </a:rPr>
              <a:t>areas</a:t>
            </a:r>
            <a:r>
              <a:rPr lang="de-CH" sz="2200" dirty="0" smtClean="0">
                <a:latin typeface="Frutiger LT Pro 45 Light" panose="020B0403030504020204" pitchFamily="34" charset="0"/>
              </a:rPr>
              <a:t> (Project GeoQuat)</a:t>
            </a:r>
            <a:endParaRPr lang="de-CH" sz="2200" dirty="0" smtClean="0">
              <a:latin typeface="Frutiger LT Pro 45 Light" panose="020B0403030504020204" pitchFamily="34" charset="0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220" y="911059"/>
            <a:ext cx="8045761" cy="503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6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9000" contrast="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 bwMode="auto">
          <a:xfrm>
            <a:off x="0" y="1288419"/>
            <a:ext cx="7472363" cy="43014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391" y="318238"/>
            <a:ext cx="7897504" cy="494507"/>
          </a:xfrm>
        </p:spPr>
        <p:txBody>
          <a:bodyPr/>
          <a:lstStyle/>
          <a:p>
            <a:r>
              <a:rPr lang="de-CH" sz="2000" b="0" dirty="0" err="1" smtClean="0">
                <a:latin typeface="+mn-lt"/>
              </a:rPr>
              <a:t>Availability</a:t>
            </a:r>
            <a:r>
              <a:rPr lang="de-CH" sz="2000" b="0" dirty="0" smtClean="0">
                <a:latin typeface="+mn-lt"/>
              </a:rPr>
              <a:t> </a:t>
            </a:r>
            <a:r>
              <a:rPr lang="de-CH" sz="2000" b="0" dirty="0" err="1" smtClean="0">
                <a:latin typeface="+mn-lt"/>
              </a:rPr>
              <a:t>of</a:t>
            </a:r>
            <a:r>
              <a:rPr lang="de-CH" sz="2000" b="0" dirty="0" smtClean="0">
                <a:latin typeface="+mn-lt"/>
              </a:rPr>
              <a:t> </a:t>
            </a:r>
            <a:r>
              <a:rPr lang="de-CH" sz="2000" b="0" dirty="0" err="1" smtClean="0">
                <a:latin typeface="+mn-lt"/>
              </a:rPr>
              <a:t>geological</a:t>
            </a:r>
            <a:r>
              <a:rPr lang="de-CH" sz="2000" b="0" dirty="0" smtClean="0">
                <a:latin typeface="+mn-lt"/>
              </a:rPr>
              <a:t>, </a:t>
            </a:r>
            <a:r>
              <a:rPr lang="de-CH" sz="2000" b="0" dirty="0" err="1" smtClean="0">
                <a:latin typeface="+mn-lt"/>
              </a:rPr>
              <a:t>geotechnical</a:t>
            </a:r>
            <a:r>
              <a:rPr lang="de-CH" sz="2000" b="0" dirty="0" smtClean="0">
                <a:latin typeface="+mn-lt"/>
              </a:rPr>
              <a:t>, </a:t>
            </a:r>
            <a:r>
              <a:rPr lang="de-CH" sz="2000" b="0" dirty="0" err="1" smtClean="0">
                <a:latin typeface="+mn-lt"/>
              </a:rPr>
              <a:t>hydrogeological</a:t>
            </a:r>
            <a:r>
              <a:rPr lang="de-CH" sz="2000" b="0" dirty="0" smtClean="0">
                <a:latin typeface="+mn-lt"/>
              </a:rPr>
              <a:t> </a:t>
            </a:r>
            <a:r>
              <a:rPr lang="de-CH" sz="2000" b="0" dirty="0" err="1" smtClean="0">
                <a:latin typeface="+mn-lt"/>
              </a:rPr>
              <a:t>and</a:t>
            </a:r>
            <a:r>
              <a:rPr lang="de-CH" sz="2000" b="0" dirty="0" smtClean="0">
                <a:latin typeface="+mn-lt"/>
              </a:rPr>
              <a:t> </a:t>
            </a:r>
            <a:r>
              <a:rPr lang="de-CH" sz="2000" b="0" dirty="0" err="1" smtClean="0">
                <a:latin typeface="+mn-lt"/>
              </a:rPr>
              <a:t>geophysical</a:t>
            </a:r>
            <a:r>
              <a:rPr lang="de-CH" sz="2000" b="0" dirty="0" smtClean="0">
                <a:latin typeface="+mn-lt"/>
              </a:rPr>
              <a:t> </a:t>
            </a:r>
            <a:r>
              <a:rPr lang="de-CH" sz="2000" b="0" dirty="0" err="1" smtClean="0">
                <a:latin typeface="+mn-lt"/>
              </a:rPr>
              <a:t>data</a:t>
            </a:r>
            <a:r>
              <a:rPr lang="de-CH" sz="2000" b="0" dirty="0" smtClean="0">
                <a:latin typeface="+mn-lt"/>
              </a:rPr>
              <a:t>	</a:t>
            </a:r>
            <a:endParaRPr lang="de-CH" sz="2000" b="0" dirty="0">
              <a:latin typeface="+mn-lt"/>
            </a:endParaRPr>
          </a:p>
        </p:txBody>
      </p:sp>
      <p:pic>
        <p:nvPicPr>
          <p:cNvPr id="6" name="Grafik 1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527289" y="1064844"/>
            <a:ext cx="5178698" cy="3294548"/>
          </a:xfrm>
          <a:prstGeom prst="rect">
            <a:avLst/>
          </a:prstGeom>
          <a:solidFill>
            <a:srgbClr val="FFFFFF">
              <a:shade val="85000"/>
            </a:srgbClr>
          </a:solidFill>
          <a:ln w="635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itre 1"/>
          <p:cNvSpPr txBox="1">
            <a:spLocks/>
          </p:cNvSpPr>
          <p:nvPr/>
        </p:nvSpPr>
        <p:spPr>
          <a:xfrm>
            <a:off x="3716509" y="1231929"/>
            <a:ext cx="3159747" cy="28301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defTabSz="449263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800" b="1">
                <a:solidFill>
                  <a:srgbClr val="000000"/>
                </a:solidFill>
                <a:latin typeface="+mj-lt"/>
                <a:ea typeface="Arial Unicode MS" pitchFamily="34" charset="-128"/>
                <a:cs typeface="+mj-cs"/>
              </a:defRPr>
            </a:lvl1pPr>
            <a:lvl2pPr algn="l" defTabSz="449263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800" b="1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charset="0"/>
              </a:defRPr>
            </a:lvl2pPr>
            <a:lvl3pPr algn="l" defTabSz="449263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800" b="1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charset="0"/>
              </a:defRPr>
            </a:lvl3pPr>
            <a:lvl4pPr algn="l" defTabSz="449263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800" b="1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charset="0"/>
              </a:defRPr>
            </a:lvl4pPr>
            <a:lvl5pPr algn="l" defTabSz="449263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800" b="1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charset="0"/>
              </a:defRPr>
            </a:lvl5pPr>
            <a:lvl6pPr marL="457200" algn="l" defTabSz="449263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3200" b="1">
                <a:solidFill>
                  <a:srgbClr val="000000"/>
                </a:solidFill>
                <a:latin typeface="Arial" charset="0"/>
                <a:cs typeface="Arial Unicode MS" charset="0"/>
              </a:defRPr>
            </a:lvl6pPr>
            <a:lvl7pPr marL="914400" algn="l" defTabSz="449263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3200" b="1">
                <a:solidFill>
                  <a:srgbClr val="000000"/>
                </a:solidFill>
                <a:latin typeface="Arial" charset="0"/>
                <a:cs typeface="Arial Unicode MS" charset="0"/>
              </a:defRPr>
            </a:lvl7pPr>
            <a:lvl8pPr marL="1371600" algn="l" defTabSz="449263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3200" b="1">
                <a:solidFill>
                  <a:srgbClr val="000000"/>
                </a:solidFill>
                <a:latin typeface="Arial" charset="0"/>
                <a:cs typeface="Arial Unicode MS" charset="0"/>
              </a:defRPr>
            </a:lvl8pPr>
            <a:lvl9pPr marL="1828800" algn="l" defTabSz="449263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3200" b="1">
                <a:solidFill>
                  <a:srgbClr val="000000"/>
                </a:solidFill>
                <a:latin typeface="Arial" charset="0"/>
                <a:cs typeface="Arial Unicode MS" charset="0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200" kern="0" dirty="0" smtClean="0">
                <a:latin typeface="Arial" pitchFamily="34" charset="0"/>
                <a:cs typeface="Arial" pitchFamily="34" charset="0"/>
              </a:rPr>
              <a:t>Borehole data (including geotechnical and hydrogeological test results</a:t>
            </a:r>
            <a:endParaRPr lang="en-US" sz="1200" kern="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>
            <a:off x="251520" y="1514944"/>
            <a:ext cx="1635258" cy="47389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defTabSz="449263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800" b="1">
                <a:solidFill>
                  <a:srgbClr val="000000"/>
                </a:solidFill>
                <a:latin typeface="+mj-lt"/>
                <a:ea typeface="Arial Unicode MS" pitchFamily="34" charset="-128"/>
                <a:cs typeface="+mj-cs"/>
              </a:defRPr>
            </a:lvl1pPr>
            <a:lvl2pPr algn="l" defTabSz="449263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800" b="1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charset="0"/>
              </a:defRPr>
            </a:lvl2pPr>
            <a:lvl3pPr algn="l" defTabSz="449263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800" b="1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charset="0"/>
              </a:defRPr>
            </a:lvl3pPr>
            <a:lvl4pPr algn="l" defTabSz="449263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800" b="1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charset="0"/>
              </a:defRPr>
            </a:lvl4pPr>
            <a:lvl5pPr algn="l" defTabSz="449263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800" b="1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charset="0"/>
              </a:defRPr>
            </a:lvl5pPr>
            <a:lvl6pPr marL="457200" algn="l" defTabSz="449263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3200" b="1">
                <a:solidFill>
                  <a:srgbClr val="000000"/>
                </a:solidFill>
                <a:latin typeface="Arial" charset="0"/>
                <a:cs typeface="Arial Unicode MS" charset="0"/>
              </a:defRPr>
            </a:lvl6pPr>
            <a:lvl7pPr marL="914400" algn="l" defTabSz="449263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3200" b="1">
                <a:solidFill>
                  <a:srgbClr val="000000"/>
                </a:solidFill>
                <a:latin typeface="Arial" charset="0"/>
                <a:cs typeface="Arial Unicode MS" charset="0"/>
              </a:defRPr>
            </a:lvl7pPr>
            <a:lvl8pPr marL="1371600" algn="l" defTabSz="449263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3200" b="1">
                <a:solidFill>
                  <a:srgbClr val="000000"/>
                </a:solidFill>
                <a:latin typeface="Arial" charset="0"/>
                <a:cs typeface="Arial Unicode MS" charset="0"/>
              </a:defRPr>
            </a:lvl8pPr>
            <a:lvl9pPr marL="1828800" algn="l" defTabSz="449263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3200" b="1">
                <a:solidFill>
                  <a:srgbClr val="000000"/>
                </a:solidFill>
                <a:latin typeface="Arial" charset="0"/>
                <a:cs typeface="Arial Unicode MS" charset="0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200" kern="0" dirty="0" smtClean="0">
                <a:latin typeface="Arial" pitchFamily="34" charset="0"/>
                <a:cs typeface="Arial" pitchFamily="34" charset="0"/>
              </a:rPr>
              <a:t>Geological / geotechnical maps</a:t>
            </a:r>
            <a:endParaRPr lang="en-US" sz="1200" kern="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Image 2" descr="image00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67" y="4293096"/>
            <a:ext cx="4061534" cy="205124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re 1"/>
          <p:cNvSpPr txBox="1">
            <a:spLocks/>
          </p:cNvSpPr>
          <p:nvPr/>
        </p:nvSpPr>
        <p:spPr>
          <a:xfrm>
            <a:off x="388770" y="4365104"/>
            <a:ext cx="2400633" cy="28301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defTabSz="449263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800" b="1">
                <a:solidFill>
                  <a:srgbClr val="000000"/>
                </a:solidFill>
                <a:latin typeface="+mj-lt"/>
                <a:ea typeface="Arial Unicode MS" pitchFamily="34" charset="-128"/>
                <a:cs typeface="+mj-cs"/>
              </a:defRPr>
            </a:lvl1pPr>
            <a:lvl2pPr algn="l" defTabSz="449263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800" b="1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charset="0"/>
              </a:defRPr>
            </a:lvl2pPr>
            <a:lvl3pPr algn="l" defTabSz="449263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800" b="1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charset="0"/>
              </a:defRPr>
            </a:lvl3pPr>
            <a:lvl4pPr algn="l" defTabSz="449263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800" b="1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charset="0"/>
              </a:defRPr>
            </a:lvl4pPr>
            <a:lvl5pPr algn="l" defTabSz="449263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800" b="1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charset="0"/>
              </a:defRPr>
            </a:lvl5pPr>
            <a:lvl6pPr marL="457200" algn="l" defTabSz="449263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3200" b="1">
                <a:solidFill>
                  <a:srgbClr val="000000"/>
                </a:solidFill>
                <a:latin typeface="Arial" charset="0"/>
                <a:cs typeface="Arial Unicode MS" charset="0"/>
              </a:defRPr>
            </a:lvl6pPr>
            <a:lvl7pPr marL="914400" algn="l" defTabSz="449263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3200" b="1">
                <a:solidFill>
                  <a:srgbClr val="000000"/>
                </a:solidFill>
                <a:latin typeface="Arial" charset="0"/>
                <a:cs typeface="Arial Unicode MS" charset="0"/>
              </a:defRPr>
            </a:lvl7pPr>
            <a:lvl8pPr marL="1371600" algn="l" defTabSz="449263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3200" b="1">
                <a:solidFill>
                  <a:srgbClr val="000000"/>
                </a:solidFill>
                <a:latin typeface="Arial" charset="0"/>
                <a:cs typeface="Arial Unicode MS" charset="0"/>
              </a:defRPr>
            </a:lvl8pPr>
            <a:lvl9pPr marL="1828800" algn="l" defTabSz="449263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3200" b="1">
                <a:solidFill>
                  <a:srgbClr val="000000"/>
                </a:solidFill>
                <a:latin typeface="Arial" charset="0"/>
                <a:cs typeface="Arial Unicode MS" charset="0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200" kern="0" dirty="0" smtClean="0">
                <a:latin typeface="Arial" pitchFamily="34" charset="0"/>
                <a:cs typeface="Arial" pitchFamily="34" charset="0"/>
              </a:rPr>
              <a:t>Geophysical measurements (e.g. cross sections)</a:t>
            </a:r>
            <a:endParaRPr lang="en-US" sz="1200" kern="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Grafik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3708125" y="3717032"/>
            <a:ext cx="5304763" cy="2597712"/>
          </a:xfrm>
          <a:prstGeom prst="rect">
            <a:avLst/>
          </a:prstGeom>
          <a:solidFill>
            <a:srgbClr val="FFFFFF">
              <a:shade val="85000"/>
            </a:srgbClr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4065835" y="5934614"/>
            <a:ext cx="2294671" cy="28301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defTabSz="449263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800" b="1">
                <a:solidFill>
                  <a:srgbClr val="000000"/>
                </a:solidFill>
                <a:latin typeface="+mj-lt"/>
                <a:ea typeface="Arial Unicode MS" pitchFamily="34" charset="-128"/>
                <a:cs typeface="+mj-cs"/>
              </a:defRPr>
            </a:lvl1pPr>
            <a:lvl2pPr algn="l" defTabSz="449263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800" b="1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charset="0"/>
              </a:defRPr>
            </a:lvl2pPr>
            <a:lvl3pPr algn="l" defTabSz="449263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800" b="1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charset="0"/>
              </a:defRPr>
            </a:lvl3pPr>
            <a:lvl4pPr algn="l" defTabSz="449263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800" b="1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charset="0"/>
              </a:defRPr>
            </a:lvl4pPr>
            <a:lvl5pPr algn="l" defTabSz="449263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800" b="1">
                <a:solidFill>
                  <a:srgbClr val="000000"/>
                </a:solidFill>
                <a:latin typeface="Arial" charset="0"/>
                <a:ea typeface="Arial Unicode MS" pitchFamily="34" charset="-128"/>
                <a:cs typeface="Arial Unicode MS" charset="0"/>
              </a:defRPr>
            </a:lvl5pPr>
            <a:lvl6pPr marL="457200" algn="l" defTabSz="449263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3200" b="1">
                <a:solidFill>
                  <a:srgbClr val="000000"/>
                </a:solidFill>
                <a:latin typeface="Arial" charset="0"/>
                <a:cs typeface="Arial Unicode MS" charset="0"/>
              </a:defRPr>
            </a:lvl6pPr>
            <a:lvl7pPr marL="914400" algn="l" defTabSz="449263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3200" b="1">
                <a:solidFill>
                  <a:srgbClr val="000000"/>
                </a:solidFill>
                <a:latin typeface="Arial" charset="0"/>
                <a:cs typeface="Arial Unicode MS" charset="0"/>
              </a:defRPr>
            </a:lvl7pPr>
            <a:lvl8pPr marL="1371600" algn="l" defTabSz="449263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3200" b="1">
                <a:solidFill>
                  <a:srgbClr val="000000"/>
                </a:solidFill>
                <a:latin typeface="Arial" charset="0"/>
                <a:cs typeface="Arial Unicode MS" charset="0"/>
              </a:defRPr>
            </a:lvl8pPr>
            <a:lvl9pPr marL="1828800" algn="l" defTabSz="449263" rtl="0" eaLnBrk="0" fontAlgn="base" hangingPunct="0">
              <a:lnSpc>
                <a:spcPct val="7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3200" b="1">
                <a:solidFill>
                  <a:srgbClr val="000000"/>
                </a:solidFill>
                <a:latin typeface="Arial" charset="0"/>
                <a:cs typeface="Arial Unicode MS" charset="0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200" kern="0" dirty="0" smtClean="0">
                <a:latin typeface="Arial" pitchFamily="34" charset="0"/>
                <a:cs typeface="Arial" pitchFamily="34" charset="0"/>
              </a:rPr>
              <a:t>Geological cross sections</a:t>
            </a:r>
            <a:endParaRPr lang="en-US" sz="1200" kern="0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64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/>
          <p:cNvSpPr>
            <a:spLocks noGrp="1"/>
          </p:cNvSpPr>
          <p:nvPr>
            <p:ph type="title"/>
          </p:nvPr>
        </p:nvSpPr>
        <p:spPr>
          <a:xfrm>
            <a:off x="800139" y="332656"/>
            <a:ext cx="5500053" cy="536899"/>
          </a:xfrm>
        </p:spPr>
        <p:txBody>
          <a:bodyPr/>
          <a:lstStyle/>
          <a:p>
            <a:pPr indent="12700">
              <a:spcAft>
                <a:spcPts val="600"/>
              </a:spcAft>
            </a:pPr>
            <a:r>
              <a:rPr lang="de-CH" sz="2000" dirty="0" err="1" smtClean="0"/>
              <a:t>Statistics</a:t>
            </a:r>
            <a:r>
              <a:rPr lang="de-CH" sz="2000" dirty="0" smtClean="0"/>
              <a:t> </a:t>
            </a:r>
            <a:r>
              <a:rPr lang="de-CH" sz="2000" dirty="0" err="1" smtClean="0"/>
              <a:t>of</a:t>
            </a:r>
            <a:r>
              <a:rPr lang="de-CH" sz="2000" dirty="0" smtClean="0"/>
              <a:t> </a:t>
            </a:r>
            <a:r>
              <a:rPr lang="de-CH" sz="2000" dirty="0" err="1" smtClean="0"/>
              <a:t>the</a:t>
            </a:r>
            <a:r>
              <a:rPr lang="de-CH" sz="2000" dirty="0" smtClean="0"/>
              <a:t> </a:t>
            </a:r>
            <a:r>
              <a:rPr lang="de-CH" sz="2000" dirty="0" err="1" smtClean="0"/>
              <a:t>captured</a:t>
            </a:r>
            <a:r>
              <a:rPr lang="de-CH" sz="2000" dirty="0" smtClean="0"/>
              <a:t> </a:t>
            </a:r>
            <a:r>
              <a:rPr lang="de-CH" sz="2000" dirty="0" err="1" smtClean="0"/>
              <a:t>borehole</a:t>
            </a:r>
            <a:r>
              <a:rPr lang="de-CH" sz="2000" dirty="0" smtClean="0"/>
              <a:t> </a:t>
            </a:r>
            <a:r>
              <a:rPr lang="de-CH" sz="2000" dirty="0" err="1" smtClean="0"/>
              <a:t>data</a:t>
            </a:r>
            <a:r>
              <a:rPr lang="de-CH" sz="2000" dirty="0"/>
              <a:t/>
            </a:r>
            <a:br>
              <a:rPr lang="de-CH" sz="2000" dirty="0"/>
            </a:br>
            <a:endParaRPr lang="de-CH" sz="2000" dirty="0"/>
          </a:p>
        </p:txBody>
      </p:sp>
      <p:sp>
        <p:nvSpPr>
          <p:cNvPr id="28" name="Titel 1"/>
          <p:cNvSpPr txBox="1">
            <a:spLocks/>
          </p:cNvSpPr>
          <p:nvPr/>
        </p:nvSpPr>
        <p:spPr bwMode="auto">
          <a:xfrm>
            <a:off x="804940" y="3783287"/>
            <a:ext cx="6223685" cy="536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indent="12700">
              <a:spcAft>
                <a:spcPts val="600"/>
              </a:spcAft>
            </a:pPr>
            <a:r>
              <a:rPr lang="de-CH" sz="1800" b="0" kern="0" dirty="0" smtClean="0">
                <a:sym typeface="Wingdings" panose="05000000000000000000" pitchFamily="2" charset="2"/>
              </a:rPr>
              <a:t> </a:t>
            </a:r>
            <a:r>
              <a:rPr lang="en-US" sz="1800" b="0" kern="0" dirty="0">
                <a:sym typeface="Wingdings" panose="05000000000000000000" pitchFamily="2" charset="2"/>
              </a:rPr>
              <a:t>Good data availability up to a depth of approx. 40 </a:t>
            </a:r>
            <a:r>
              <a:rPr lang="en-US" sz="1800" b="0" kern="0" dirty="0" smtClean="0">
                <a:sym typeface="Wingdings" panose="05000000000000000000" pitchFamily="2" charset="2"/>
              </a:rPr>
              <a:t>meters</a:t>
            </a:r>
            <a:r>
              <a:rPr lang="de-CH" sz="2000" b="0" kern="0" dirty="0" smtClean="0"/>
              <a:t/>
            </a:r>
            <a:br>
              <a:rPr lang="de-CH" sz="2000" b="0" kern="0" dirty="0" smtClean="0"/>
            </a:br>
            <a:endParaRPr lang="de-CH" sz="2000" b="0" kern="0" dirty="0"/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903066"/>
              </p:ext>
            </p:extLst>
          </p:nvPr>
        </p:nvGraphicFramePr>
        <p:xfrm>
          <a:off x="920863" y="1700808"/>
          <a:ext cx="7472362" cy="20523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009">
                  <a:extLst>
                    <a:ext uri="{9D8B030D-6E8A-4147-A177-3AD203B41FA5}">
                      <a16:colId xmlns:a16="http://schemas.microsoft.com/office/drawing/2014/main" val="97657265"/>
                    </a:ext>
                  </a:extLst>
                </a:gridCol>
                <a:gridCol w="1783434">
                  <a:extLst>
                    <a:ext uri="{9D8B030D-6E8A-4147-A177-3AD203B41FA5}">
                      <a16:colId xmlns:a16="http://schemas.microsoft.com/office/drawing/2014/main" val="3050616406"/>
                    </a:ext>
                  </a:extLst>
                </a:gridCol>
                <a:gridCol w="1726996">
                  <a:extLst>
                    <a:ext uri="{9D8B030D-6E8A-4147-A177-3AD203B41FA5}">
                      <a16:colId xmlns:a16="http://schemas.microsoft.com/office/drawing/2014/main" val="354085713"/>
                    </a:ext>
                  </a:extLst>
                </a:gridCol>
                <a:gridCol w="2155923">
                  <a:extLst>
                    <a:ext uri="{9D8B030D-6E8A-4147-A177-3AD203B41FA5}">
                      <a16:colId xmlns:a16="http://schemas.microsoft.com/office/drawing/2014/main" val="1854847135"/>
                    </a:ext>
                  </a:extLst>
                </a:gridCol>
              </a:tblGrid>
              <a:tr h="262162">
                <a:tc>
                  <a:txBody>
                    <a:bodyPr/>
                    <a:lstStyle/>
                    <a:p>
                      <a:pPr algn="l" fontAlgn="b"/>
                      <a:r>
                        <a:rPr lang="de-CH" sz="1400" b="1" u="none" strike="noStrike" dirty="0" smtClean="0">
                          <a:effectLst/>
                        </a:rPr>
                        <a:t>Pilot</a:t>
                      </a:r>
                      <a:r>
                        <a:rPr lang="de-CH" sz="1400" b="1" u="none" strike="noStrike" baseline="0" dirty="0" smtClean="0">
                          <a:effectLst/>
                        </a:rPr>
                        <a:t> </a:t>
                      </a:r>
                      <a:r>
                        <a:rPr lang="de-CH" sz="1400" b="1" u="none" strike="noStrike" baseline="0" dirty="0" err="1" smtClean="0">
                          <a:effectLst/>
                        </a:rPr>
                        <a:t>area</a:t>
                      </a:r>
                      <a:endParaRPr lang="de-CH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73" marR="6773" marT="6773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400" b="1" i="0" u="none" strike="noStrik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Boreholes</a:t>
                      </a:r>
                      <a:endParaRPr lang="de-CH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73" marR="6773" marT="6773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400" b="1" i="0" u="none" strike="noStrik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Drilled</a:t>
                      </a:r>
                      <a:r>
                        <a:rPr lang="de-CH" sz="1400" b="1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CH" sz="1400" b="1" i="0" u="none" strike="noStrike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meters</a:t>
                      </a:r>
                      <a:endParaRPr lang="de-CH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73" marR="6773" marT="6773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400" b="1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Individual</a:t>
                      </a:r>
                      <a:r>
                        <a:rPr lang="de-CH" sz="1400" b="1" i="0" u="none" strike="noStrik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de-CH" sz="1400" b="1" i="0" u="none" strike="noStrike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layers</a:t>
                      </a:r>
                      <a:endParaRPr lang="de-CH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73" marR="6773" marT="6773" marB="0" anchor="b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697129"/>
                  </a:ext>
                </a:extLst>
              </a:tr>
              <a:tr h="254671">
                <a:tc>
                  <a:txBody>
                    <a:bodyPr/>
                    <a:lstStyle/>
                    <a:p>
                      <a:pPr algn="l" fontAlgn="b"/>
                      <a:r>
                        <a:rPr lang="de-CH" sz="1400" b="1" u="none" strike="noStrike">
                          <a:effectLst/>
                        </a:rPr>
                        <a:t>Birrfeld</a:t>
                      </a:r>
                      <a:endParaRPr lang="de-CH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73" marR="6773" marT="6773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u="none" strike="noStrike">
                          <a:effectLst/>
                        </a:rPr>
                        <a:t>1'577</a:t>
                      </a:r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73" marR="6773" marT="6773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u="none" strike="noStrike">
                          <a:effectLst/>
                        </a:rPr>
                        <a:t>37'230</a:t>
                      </a:r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73" marR="6773" marT="6773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u="none" strike="noStrike" dirty="0">
                          <a:effectLst/>
                        </a:rPr>
                        <a:t>19'830</a:t>
                      </a:r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73" marR="6773" marT="6773" marB="0" anchor="b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311991"/>
                  </a:ext>
                </a:extLst>
              </a:tr>
              <a:tr h="254671">
                <a:tc>
                  <a:txBody>
                    <a:bodyPr/>
                    <a:lstStyle/>
                    <a:p>
                      <a:pPr algn="l" fontAlgn="b"/>
                      <a:r>
                        <a:rPr lang="de-CH" sz="1400" b="1" u="none" strike="noStrike">
                          <a:effectLst/>
                        </a:rPr>
                        <a:t>Visp</a:t>
                      </a:r>
                      <a:endParaRPr lang="de-CH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73" marR="6773" marT="6773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u="none" strike="noStrike">
                          <a:effectLst/>
                        </a:rPr>
                        <a:t>788</a:t>
                      </a:r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73" marR="6773" marT="6773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u="none" strike="noStrike" dirty="0">
                          <a:effectLst/>
                        </a:rPr>
                        <a:t>17'955</a:t>
                      </a:r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73" marR="6773" marT="6773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u="none" strike="noStrike">
                          <a:effectLst/>
                        </a:rPr>
                        <a:t>11'674</a:t>
                      </a:r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73" marR="6773" marT="6773" marB="0" anchor="b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39049"/>
                  </a:ext>
                </a:extLst>
              </a:tr>
              <a:tr h="254671">
                <a:tc>
                  <a:txBody>
                    <a:bodyPr/>
                    <a:lstStyle/>
                    <a:p>
                      <a:pPr algn="l" fontAlgn="b"/>
                      <a:r>
                        <a:rPr lang="de-CH" sz="1400" b="1" u="none" strike="noStrike" dirty="0" err="1">
                          <a:effectLst/>
                        </a:rPr>
                        <a:t>Aaretal</a:t>
                      </a:r>
                      <a:endParaRPr lang="de-CH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73" marR="6773" marT="6773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u="none" strike="noStrike">
                          <a:effectLst/>
                        </a:rPr>
                        <a:t>3'280</a:t>
                      </a:r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73" marR="6773" marT="6773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u="none" strike="noStrike" dirty="0">
                          <a:effectLst/>
                        </a:rPr>
                        <a:t>60'215</a:t>
                      </a:r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73" marR="6773" marT="6773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u="none" strike="noStrike" dirty="0">
                          <a:effectLst/>
                        </a:rPr>
                        <a:t>36'275</a:t>
                      </a:r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73" marR="6773" marT="6773" marB="0" anchor="b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954965"/>
                  </a:ext>
                </a:extLst>
              </a:tr>
              <a:tr h="254671">
                <a:tc>
                  <a:txBody>
                    <a:bodyPr/>
                    <a:lstStyle/>
                    <a:p>
                      <a:pPr algn="l" fontAlgn="b"/>
                      <a:r>
                        <a:rPr lang="de-CH" sz="1400" b="1" u="none" strike="noStrike">
                          <a:effectLst/>
                        </a:rPr>
                        <a:t>Vierwaldstättersee</a:t>
                      </a:r>
                      <a:endParaRPr lang="de-CH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73" marR="6773" marT="6773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u="none" strike="noStrike">
                          <a:effectLst/>
                        </a:rPr>
                        <a:t>741</a:t>
                      </a:r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73" marR="6773" marT="6773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u="none" strike="noStrike">
                          <a:effectLst/>
                        </a:rPr>
                        <a:t>15'423</a:t>
                      </a:r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73" marR="6773" marT="6773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u="none" strike="noStrike">
                          <a:effectLst/>
                        </a:rPr>
                        <a:t>8'120</a:t>
                      </a:r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73" marR="6773" marT="6773" marB="0" anchor="b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028423"/>
                  </a:ext>
                </a:extLst>
              </a:tr>
              <a:tr h="254671">
                <a:tc>
                  <a:txBody>
                    <a:bodyPr/>
                    <a:lstStyle/>
                    <a:p>
                      <a:pPr algn="l" fontAlgn="b"/>
                      <a:r>
                        <a:rPr lang="de-CH" sz="1400" b="1" u="none" strike="noStrike">
                          <a:effectLst/>
                        </a:rPr>
                        <a:t>Genf</a:t>
                      </a:r>
                      <a:endParaRPr lang="de-CH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73" marR="6773" marT="6773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u="none" strike="noStrike">
                          <a:effectLst/>
                        </a:rPr>
                        <a:t>615</a:t>
                      </a:r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73" marR="6773" marT="6773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u="none" strike="noStrike">
                          <a:effectLst/>
                        </a:rPr>
                        <a:t>11'240</a:t>
                      </a:r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73" marR="6773" marT="6773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u="none" strike="noStrike">
                          <a:effectLst/>
                        </a:rPr>
                        <a:t>7'143</a:t>
                      </a:r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73" marR="6773" marT="6773" marB="0" anchor="b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528024"/>
                  </a:ext>
                </a:extLst>
              </a:tr>
              <a:tr h="254671">
                <a:tc>
                  <a:txBody>
                    <a:bodyPr/>
                    <a:lstStyle/>
                    <a:p>
                      <a:pPr algn="l" fontAlgn="b"/>
                      <a:r>
                        <a:rPr lang="de-CH" sz="1400" b="1" u="none" strike="noStrike">
                          <a:effectLst/>
                        </a:rPr>
                        <a:t>St. Gallen</a:t>
                      </a:r>
                      <a:endParaRPr lang="de-CH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73" marR="6773" marT="6773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u="none" strike="noStrike">
                          <a:effectLst/>
                        </a:rPr>
                        <a:t>686</a:t>
                      </a:r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73" marR="6773" marT="6773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u="none" strike="noStrike">
                          <a:effectLst/>
                        </a:rPr>
                        <a:t>7'300</a:t>
                      </a:r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73" marR="6773" marT="6773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u="none" strike="noStrike">
                          <a:effectLst/>
                        </a:rPr>
                        <a:t>2'170</a:t>
                      </a:r>
                      <a:endParaRPr lang="de-CH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73" marR="6773" marT="6773" marB="0" anchor="b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2326789"/>
                  </a:ext>
                </a:extLst>
              </a:tr>
              <a:tr h="262162">
                <a:tc>
                  <a:txBody>
                    <a:bodyPr/>
                    <a:lstStyle/>
                    <a:p>
                      <a:pPr algn="l" fontAlgn="b"/>
                      <a:r>
                        <a:rPr lang="de-CH" sz="1400" b="1" u="none" strike="noStrike" dirty="0">
                          <a:effectLst/>
                        </a:rPr>
                        <a:t>Total</a:t>
                      </a:r>
                      <a:endParaRPr lang="de-CH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73" marR="6773" marT="6773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effectLst/>
                        </a:rPr>
                        <a:t>7'687</a:t>
                      </a:r>
                      <a:endParaRPr lang="de-CH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73" marR="6773" marT="6773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effectLst/>
                        </a:rPr>
                        <a:t>149'363</a:t>
                      </a:r>
                      <a:endParaRPr lang="de-CH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73" marR="6773" marT="6773" marB="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CH" sz="1400" b="1" u="none" strike="noStrike" dirty="0">
                          <a:effectLst/>
                        </a:rPr>
                        <a:t>85'212</a:t>
                      </a:r>
                      <a:endParaRPr lang="de-CH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773" marR="6773" marT="6773" marB="0" anchor="b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023275"/>
                  </a:ext>
                </a:extLst>
              </a:tr>
            </a:tbl>
          </a:graphicData>
        </a:graphic>
      </p:graphicFrame>
      <p:sp>
        <p:nvSpPr>
          <p:cNvPr id="8" name="Rechteck 7"/>
          <p:cNvSpPr/>
          <p:nvPr/>
        </p:nvSpPr>
        <p:spPr bwMode="auto">
          <a:xfrm>
            <a:off x="755576" y="3515652"/>
            <a:ext cx="7721032" cy="26763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36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space réservé du contenu 2"/>
          <p:cNvSpPr>
            <a:spLocks noGrp="1"/>
          </p:cNvSpPr>
          <p:nvPr>
            <p:ph idx="1"/>
          </p:nvPr>
        </p:nvSpPr>
        <p:spPr>
          <a:xfrm>
            <a:off x="713935" y="1273616"/>
            <a:ext cx="7530473" cy="504056"/>
          </a:xfrm>
        </p:spPr>
        <p:txBody>
          <a:bodyPr>
            <a:noAutofit/>
          </a:bodyPr>
          <a:lstStyle/>
          <a:p>
            <a:r>
              <a:rPr lang="en-US" sz="1800" dirty="0"/>
              <a:t>Most of the available drilling </a:t>
            </a:r>
            <a:r>
              <a:rPr lang="en-US" sz="1800" dirty="0" smtClean="0"/>
              <a:t>data in Switzerland </a:t>
            </a:r>
            <a:r>
              <a:rPr lang="en-US" sz="1800" dirty="0"/>
              <a:t>is recorded according to the Swiss Standard (SN 670’005a, </a:t>
            </a:r>
            <a:r>
              <a:rPr lang="en-GB" sz="1800" dirty="0" smtClean="0"/>
              <a:t>SN 670'004-1b) </a:t>
            </a:r>
            <a:endParaRPr lang="en-GB" sz="1800" dirty="0"/>
          </a:p>
          <a:p>
            <a:pPr marL="1270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de-CH" sz="1800" dirty="0" smtClean="0"/>
              <a:t>:</a:t>
            </a:r>
            <a:endParaRPr lang="de-CH" sz="1800" dirty="0" smtClean="0"/>
          </a:p>
          <a:p>
            <a:pPr marL="12700" indent="0">
              <a:spcBef>
                <a:spcPts val="0"/>
              </a:spcBef>
              <a:spcAft>
                <a:spcPts val="600"/>
              </a:spcAft>
              <a:buNone/>
            </a:pPr>
            <a:endParaRPr lang="de-CH" sz="1800" dirty="0" smtClean="0"/>
          </a:p>
          <a:p>
            <a:pPr marL="12700" indent="0">
              <a:spcBef>
                <a:spcPts val="0"/>
              </a:spcBef>
              <a:buNone/>
            </a:pPr>
            <a:endParaRPr lang="de-CH" sz="16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de-CH" sz="1400" b="1" dirty="0"/>
          </a:p>
        </p:txBody>
      </p:sp>
      <p:sp>
        <p:nvSpPr>
          <p:cNvPr id="14" name="Geschweifte Klammer links 13"/>
          <p:cNvSpPr/>
          <p:nvPr/>
        </p:nvSpPr>
        <p:spPr bwMode="auto">
          <a:xfrm rot="16200000">
            <a:off x="1319967" y="2704987"/>
            <a:ext cx="251786" cy="2100647"/>
          </a:xfrm>
          <a:prstGeom prst="leftBrace">
            <a:avLst>
              <a:gd name="adj1" fmla="val 47607"/>
              <a:gd name="adj2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Geschweifte Klammer links 14"/>
          <p:cNvSpPr/>
          <p:nvPr/>
        </p:nvSpPr>
        <p:spPr bwMode="auto">
          <a:xfrm rot="16200000">
            <a:off x="4083539" y="2035000"/>
            <a:ext cx="251789" cy="3406386"/>
          </a:xfrm>
          <a:prstGeom prst="leftBrace">
            <a:avLst>
              <a:gd name="adj1" fmla="val 47607"/>
              <a:gd name="adj2" fmla="val 49605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Geschweifte Klammer links 15"/>
          <p:cNvSpPr/>
          <p:nvPr/>
        </p:nvSpPr>
        <p:spPr bwMode="auto">
          <a:xfrm rot="16200000">
            <a:off x="7110404" y="2442047"/>
            <a:ext cx="251787" cy="2592289"/>
          </a:xfrm>
          <a:prstGeom prst="leftBrace">
            <a:avLst>
              <a:gd name="adj1" fmla="val 47607"/>
              <a:gd name="adj2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 bwMode="auto">
          <a:xfrm>
            <a:off x="833591" y="3972338"/>
            <a:ext cx="1244828" cy="60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600">
                <a:solidFill>
                  <a:schemeClr val="tx1"/>
                </a:solidFill>
                <a:latin typeface="+mn-lt"/>
              </a:defRPr>
            </a:lvl9pPr>
          </a:lstStyle>
          <a:p>
            <a:pPr marL="1270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de-CH" sz="1800" kern="0" dirty="0" smtClean="0"/>
              <a:t>1st</a:t>
            </a:r>
            <a:r>
              <a:rPr lang="de-CH" sz="1800" kern="0" dirty="0" smtClean="0"/>
              <a:t> </a:t>
            </a:r>
            <a:r>
              <a:rPr lang="de-CH" sz="1800" kern="0" dirty="0" err="1"/>
              <a:t>p</a:t>
            </a:r>
            <a:r>
              <a:rPr lang="de-CH" sz="1800" kern="0" dirty="0" err="1" smtClean="0"/>
              <a:t>hase</a:t>
            </a:r>
            <a:endParaRPr lang="de-CH" sz="1800" kern="0" dirty="0" smtClean="0"/>
          </a:p>
          <a:p>
            <a:pPr marL="12700" indent="0">
              <a:spcBef>
                <a:spcPts val="0"/>
              </a:spcBef>
              <a:spcAft>
                <a:spcPts val="600"/>
              </a:spcAft>
              <a:buNone/>
            </a:pPr>
            <a:endParaRPr lang="de-CH" sz="1800" kern="0" dirty="0" smtClean="0"/>
          </a:p>
          <a:p>
            <a:pPr marL="12700" indent="0">
              <a:spcBef>
                <a:spcPts val="0"/>
              </a:spcBef>
              <a:buNone/>
            </a:pPr>
            <a:endParaRPr lang="de-CH" sz="1600" b="1" kern="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de-CH" sz="1400" b="1" kern="0" dirty="0"/>
          </a:p>
        </p:txBody>
      </p:sp>
      <p:sp>
        <p:nvSpPr>
          <p:cNvPr id="18" name="Espace réservé du contenu 2"/>
          <p:cNvSpPr txBox="1">
            <a:spLocks/>
          </p:cNvSpPr>
          <p:nvPr/>
        </p:nvSpPr>
        <p:spPr bwMode="auto">
          <a:xfrm>
            <a:off x="3615204" y="3972338"/>
            <a:ext cx="1460852" cy="60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600">
                <a:solidFill>
                  <a:schemeClr val="tx1"/>
                </a:solidFill>
                <a:latin typeface="+mn-lt"/>
              </a:defRPr>
            </a:lvl9pPr>
          </a:lstStyle>
          <a:p>
            <a:pPr marL="1270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de-CH" sz="1800" kern="0" dirty="0" smtClean="0"/>
              <a:t>2nd </a:t>
            </a:r>
            <a:r>
              <a:rPr lang="de-CH" sz="1800" kern="0" dirty="0" err="1"/>
              <a:t>p</a:t>
            </a:r>
            <a:r>
              <a:rPr lang="de-CH" sz="1800" kern="0" dirty="0" err="1" smtClean="0"/>
              <a:t>hase</a:t>
            </a:r>
            <a:endParaRPr lang="de-CH" sz="1800" kern="0" dirty="0" smtClean="0"/>
          </a:p>
          <a:p>
            <a:pPr marL="12700" indent="0">
              <a:spcBef>
                <a:spcPts val="0"/>
              </a:spcBef>
              <a:spcAft>
                <a:spcPts val="600"/>
              </a:spcAft>
              <a:buNone/>
            </a:pPr>
            <a:endParaRPr lang="de-CH" sz="1800" kern="0" dirty="0" smtClean="0"/>
          </a:p>
          <a:p>
            <a:pPr marL="12700" indent="0">
              <a:spcBef>
                <a:spcPts val="0"/>
              </a:spcBef>
              <a:buNone/>
            </a:pPr>
            <a:endParaRPr lang="de-CH" sz="1600" b="1" kern="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de-CH" sz="1400" b="1" kern="0" dirty="0"/>
          </a:p>
        </p:txBody>
      </p:sp>
      <p:sp>
        <p:nvSpPr>
          <p:cNvPr id="19" name="Espace réservé du contenu 2"/>
          <p:cNvSpPr txBox="1">
            <a:spLocks/>
          </p:cNvSpPr>
          <p:nvPr/>
        </p:nvSpPr>
        <p:spPr bwMode="auto">
          <a:xfrm>
            <a:off x="6639540" y="3974603"/>
            <a:ext cx="1244828" cy="60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600">
                <a:solidFill>
                  <a:schemeClr val="tx1"/>
                </a:solidFill>
                <a:latin typeface="+mn-lt"/>
              </a:defRPr>
            </a:lvl9pPr>
          </a:lstStyle>
          <a:p>
            <a:pPr marL="1270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de-CH" sz="1800" kern="0" dirty="0" smtClean="0"/>
              <a:t>3rd </a:t>
            </a:r>
            <a:r>
              <a:rPr lang="de-CH" sz="1800" kern="0" dirty="0" err="1"/>
              <a:t>p</a:t>
            </a:r>
            <a:r>
              <a:rPr lang="de-CH" sz="1800" kern="0" dirty="0" err="1" smtClean="0"/>
              <a:t>hase</a:t>
            </a:r>
            <a:endParaRPr lang="de-CH" sz="1800" kern="0" dirty="0" smtClean="0"/>
          </a:p>
          <a:p>
            <a:pPr marL="12700" indent="0">
              <a:spcBef>
                <a:spcPts val="0"/>
              </a:spcBef>
              <a:spcAft>
                <a:spcPts val="600"/>
              </a:spcAft>
              <a:buNone/>
            </a:pPr>
            <a:endParaRPr lang="de-CH" sz="1800" kern="0" dirty="0" smtClean="0"/>
          </a:p>
          <a:p>
            <a:pPr marL="12700" indent="0">
              <a:spcBef>
                <a:spcPts val="0"/>
              </a:spcBef>
              <a:buNone/>
            </a:pPr>
            <a:endParaRPr lang="de-CH" sz="1600" b="1" kern="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de-CH" sz="1400" b="1" kern="0" dirty="0"/>
          </a:p>
        </p:txBody>
      </p:sp>
      <p:sp>
        <p:nvSpPr>
          <p:cNvPr id="21" name="Espace réservé du contenu 2"/>
          <p:cNvSpPr txBox="1">
            <a:spLocks/>
          </p:cNvSpPr>
          <p:nvPr/>
        </p:nvSpPr>
        <p:spPr bwMode="auto">
          <a:xfrm>
            <a:off x="843230" y="5009639"/>
            <a:ext cx="8409290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600">
                <a:solidFill>
                  <a:schemeClr val="tx1"/>
                </a:solidFill>
                <a:latin typeface="+mn-lt"/>
              </a:defRPr>
            </a:lvl9pPr>
          </a:lstStyle>
          <a:p>
            <a:pPr marL="298450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à"/>
            </a:pPr>
            <a:r>
              <a:rPr lang="en-US" sz="1800" kern="0" dirty="0" smtClean="0">
                <a:sym typeface="Wingdings" panose="05000000000000000000" pitchFamily="2" charset="2"/>
              </a:rPr>
              <a:t>A </a:t>
            </a:r>
            <a:r>
              <a:rPr lang="en-US" sz="1800" kern="0" dirty="0">
                <a:sym typeface="Wingdings" panose="05000000000000000000" pitchFamily="2" charset="2"/>
              </a:rPr>
              <a:t>code </a:t>
            </a:r>
            <a:r>
              <a:rPr lang="en-US" sz="1800" kern="0" dirty="0" smtClean="0">
                <a:sym typeface="Wingdings" panose="05000000000000000000" pitchFamily="2" charset="2"/>
              </a:rPr>
              <a:t>is </a:t>
            </a:r>
            <a:r>
              <a:rPr lang="en-US" sz="1800" kern="0" dirty="0">
                <a:sym typeface="Wingdings" panose="05000000000000000000" pitchFamily="2" charset="2"/>
              </a:rPr>
              <a:t>assigned to each phase </a:t>
            </a:r>
            <a:endParaRPr lang="en-US" sz="1800" kern="0" dirty="0" smtClean="0">
              <a:sym typeface="Wingdings" panose="05000000000000000000" pitchFamily="2" charset="2"/>
            </a:endParaRPr>
          </a:p>
          <a:p>
            <a:pPr marL="298450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à"/>
            </a:pPr>
            <a:r>
              <a:rPr lang="en-US" sz="1800" kern="0" dirty="0">
                <a:sym typeface="Wingdings" panose="05000000000000000000" pitchFamily="2" charset="2"/>
              </a:rPr>
              <a:t>It must be indicated whether the 1st phase code was </a:t>
            </a:r>
            <a:r>
              <a:rPr lang="en-US" sz="1800" kern="0" dirty="0" smtClean="0">
                <a:sym typeface="Wingdings" panose="05000000000000000000" pitchFamily="2" charset="2"/>
              </a:rPr>
              <a:t>determined [a] </a:t>
            </a:r>
            <a:r>
              <a:rPr lang="en-US" sz="1800" kern="0" dirty="0">
                <a:sym typeface="Wingdings" panose="05000000000000000000" pitchFamily="2" charset="2"/>
              </a:rPr>
              <a:t>in the </a:t>
            </a:r>
            <a:r>
              <a:rPr lang="en-US" sz="1800" kern="0" dirty="0">
                <a:solidFill>
                  <a:srgbClr val="0070C0"/>
                </a:solidFill>
                <a:sym typeface="Wingdings" panose="05000000000000000000" pitchFamily="2" charset="2"/>
              </a:rPr>
              <a:t>laboratory</a:t>
            </a:r>
            <a:r>
              <a:rPr lang="en-US" sz="1800" kern="0" dirty="0">
                <a:sym typeface="Wingdings" panose="05000000000000000000" pitchFamily="2" charset="2"/>
              </a:rPr>
              <a:t> </a:t>
            </a:r>
            <a:r>
              <a:rPr lang="en-US" sz="1800" kern="0" dirty="0" smtClean="0">
                <a:sym typeface="Wingdings" panose="05000000000000000000" pitchFamily="2" charset="2"/>
              </a:rPr>
              <a:t>or [b] </a:t>
            </a:r>
            <a:r>
              <a:rPr lang="en-US" sz="1800" kern="0" dirty="0">
                <a:sym typeface="Wingdings" panose="05000000000000000000" pitchFamily="2" charset="2"/>
              </a:rPr>
              <a:t>in the </a:t>
            </a:r>
            <a:r>
              <a:rPr lang="en-US" sz="1800" kern="0" dirty="0">
                <a:solidFill>
                  <a:srgbClr val="0070C0"/>
                </a:solidFill>
                <a:sym typeface="Wingdings" panose="05000000000000000000" pitchFamily="2" charset="2"/>
              </a:rPr>
              <a:t>field</a:t>
            </a:r>
            <a:r>
              <a:rPr lang="en-US" sz="1800" kern="0" dirty="0">
                <a:sym typeface="Wingdings" panose="05000000000000000000" pitchFamily="2" charset="2"/>
              </a:rPr>
              <a:t> at the time of drilling, or whether it </a:t>
            </a:r>
            <a:r>
              <a:rPr lang="en-US" sz="1800" kern="0" dirty="0" smtClean="0">
                <a:sym typeface="Wingdings" panose="05000000000000000000" pitchFamily="2" charset="2"/>
              </a:rPr>
              <a:t>is [c] </a:t>
            </a:r>
            <a:r>
              <a:rPr lang="en-US" sz="1800" kern="0" dirty="0">
                <a:solidFill>
                  <a:srgbClr val="0070C0"/>
                </a:solidFill>
                <a:sym typeface="Wingdings" panose="05000000000000000000" pitchFamily="2" charset="2"/>
              </a:rPr>
              <a:t>a third </a:t>
            </a:r>
            <a:r>
              <a:rPr lang="en-US" sz="1800" kern="0" dirty="0" smtClean="0">
                <a:solidFill>
                  <a:srgbClr val="0070C0"/>
                </a:solidFill>
                <a:sym typeface="Wingdings" panose="05000000000000000000" pitchFamily="2" charset="2"/>
              </a:rPr>
              <a:t>party interpretation </a:t>
            </a:r>
            <a:r>
              <a:rPr lang="en-US" sz="1800" kern="0" dirty="0" smtClean="0">
                <a:sym typeface="Wingdings" panose="05000000000000000000" pitchFamily="2" charset="2"/>
              </a:rPr>
              <a:t>according to the layer description.</a:t>
            </a:r>
            <a:endParaRPr lang="en-US" sz="1800" kern="0" dirty="0">
              <a:sym typeface="Wingdings" panose="05000000000000000000" pitchFamily="2" charset="2"/>
            </a:endParaRPr>
          </a:p>
          <a:p>
            <a:pPr marL="12700" indent="0">
              <a:spcBef>
                <a:spcPts val="0"/>
              </a:spcBef>
              <a:buFontTx/>
              <a:buNone/>
            </a:pPr>
            <a:endParaRPr lang="de-CH" sz="1600" b="1" kern="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FontTx/>
              <a:buNone/>
            </a:pPr>
            <a:endParaRPr lang="de-CH" sz="1400" b="1" kern="0" dirty="0"/>
          </a:p>
        </p:txBody>
      </p:sp>
      <p:sp>
        <p:nvSpPr>
          <p:cNvPr id="23" name="Textfeld 22"/>
          <p:cNvSpPr txBox="1"/>
          <p:nvPr/>
        </p:nvSpPr>
        <p:spPr>
          <a:xfrm>
            <a:off x="755576" y="836712"/>
            <a:ext cx="810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de-CH" sz="1800" b="1" u="sng" dirty="0" err="1" smtClean="0">
                <a:cs typeface="Arial" pitchFamily="34" charset="0"/>
              </a:rPr>
              <a:t>Classification</a:t>
            </a:r>
            <a:r>
              <a:rPr lang="de-CH" sz="1800" b="1" u="sng" dirty="0" smtClean="0">
                <a:cs typeface="Arial" pitchFamily="34" charset="0"/>
              </a:rPr>
              <a:t> </a:t>
            </a:r>
            <a:r>
              <a:rPr lang="de-CH" sz="1800" b="1" u="sng" dirty="0" err="1" smtClean="0">
                <a:cs typeface="Arial" pitchFamily="34" charset="0"/>
              </a:rPr>
              <a:t>of</a:t>
            </a:r>
            <a:r>
              <a:rPr lang="de-CH" sz="1800" b="1" u="sng" dirty="0" smtClean="0">
                <a:cs typeface="Arial" pitchFamily="34" charset="0"/>
              </a:rPr>
              <a:t> individual </a:t>
            </a:r>
            <a:r>
              <a:rPr lang="de-CH" sz="1800" b="1" u="sng" dirty="0" err="1" smtClean="0">
                <a:cs typeface="Arial" pitchFamily="34" charset="0"/>
              </a:rPr>
              <a:t>layers</a:t>
            </a:r>
            <a:r>
              <a:rPr lang="de-CH" sz="1800" b="1" u="sng" dirty="0" smtClean="0">
                <a:cs typeface="Arial" pitchFamily="34" charset="0"/>
              </a:rPr>
              <a:t> (1)</a:t>
            </a:r>
            <a:endParaRPr lang="de-CH" sz="1800" u="sng" dirty="0" smtClean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755576" y="257743"/>
            <a:ext cx="8100392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de-CH" sz="2000" b="1" dirty="0" err="1" smtClean="0">
                <a:ea typeface="Calibri" panose="020F0502020204030204" pitchFamily="34" charset="0"/>
              </a:rPr>
              <a:t>Borehole</a:t>
            </a:r>
            <a:r>
              <a:rPr lang="de-CH" sz="2000" b="1" dirty="0" smtClean="0">
                <a:ea typeface="Calibri" panose="020F0502020204030204" pitchFamily="34" charset="0"/>
              </a:rPr>
              <a:t> Data Model</a:t>
            </a:r>
            <a:endParaRPr lang="de-CH" sz="2000" b="1" dirty="0">
              <a:ea typeface="Calibri" panose="020F0502020204030204" pitchFamily="34" charset="0"/>
            </a:endParaRPr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 bwMode="auto">
          <a:xfrm>
            <a:off x="683568" y="2329394"/>
            <a:ext cx="1323671" cy="1282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600">
                <a:solidFill>
                  <a:schemeClr val="tx1"/>
                </a:solidFill>
                <a:latin typeface="+mn-lt"/>
              </a:defRPr>
            </a:lvl9pPr>
          </a:lstStyle>
          <a:p>
            <a:pPr marL="12700" indent="0"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de-CH" sz="1400" kern="0" dirty="0"/>
              <a:t>c</a:t>
            </a:r>
            <a:r>
              <a:rPr lang="de-CH" sz="1400" kern="0" dirty="0" smtClean="0"/>
              <a:t>lean</a:t>
            </a:r>
          </a:p>
          <a:p>
            <a:pPr marL="12700" indent="0"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de-CH" sz="1400" kern="0" dirty="0" err="1"/>
              <a:t>s</a:t>
            </a:r>
            <a:r>
              <a:rPr lang="de-CH" sz="1400" kern="0" dirty="0" err="1" smtClean="0"/>
              <a:t>ilty</a:t>
            </a:r>
            <a:endParaRPr lang="de-CH" sz="1400" kern="0" dirty="0" smtClean="0"/>
          </a:p>
          <a:p>
            <a:pPr marL="12700" indent="0"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de-CH" sz="1400" kern="0" dirty="0" err="1" smtClean="0"/>
              <a:t>clayey</a:t>
            </a:r>
            <a:endParaRPr lang="de-CH" sz="1400" kern="0" dirty="0" smtClean="0"/>
          </a:p>
          <a:p>
            <a:pPr marL="12700" indent="0">
              <a:spcBef>
                <a:spcPts val="0"/>
              </a:spcBef>
              <a:spcAft>
                <a:spcPts val="600"/>
              </a:spcAft>
              <a:buFontTx/>
              <a:buNone/>
            </a:pPr>
            <a:endParaRPr lang="de-CH" sz="1400" kern="0" dirty="0" smtClean="0"/>
          </a:p>
          <a:p>
            <a:pPr marL="12700" indent="0">
              <a:spcBef>
                <a:spcPts val="0"/>
              </a:spcBef>
              <a:buFontTx/>
              <a:buNone/>
            </a:pPr>
            <a:endParaRPr lang="de-CH" sz="1400" b="1" kern="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FontTx/>
              <a:buNone/>
            </a:pPr>
            <a:endParaRPr lang="de-CH" sz="1400" b="1" kern="0" dirty="0"/>
          </a:p>
        </p:txBody>
      </p:sp>
      <p:sp>
        <p:nvSpPr>
          <p:cNvPr id="20" name="Espace réservé du contenu 2"/>
          <p:cNvSpPr txBox="1">
            <a:spLocks/>
          </p:cNvSpPr>
          <p:nvPr/>
        </p:nvSpPr>
        <p:spPr bwMode="auto">
          <a:xfrm>
            <a:off x="1619672" y="2328769"/>
            <a:ext cx="1323671" cy="1282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600">
                <a:solidFill>
                  <a:schemeClr val="tx1"/>
                </a:solidFill>
                <a:latin typeface="+mn-lt"/>
              </a:defRPr>
            </a:lvl9pPr>
          </a:lstStyle>
          <a:p>
            <a:pPr marL="12700" indent="0">
              <a:spcBef>
                <a:spcPts val="0"/>
              </a:spcBef>
              <a:spcAft>
                <a:spcPts val="600"/>
              </a:spcAft>
              <a:buFontTx/>
              <a:buNone/>
            </a:pPr>
            <a:endParaRPr lang="de-CH" sz="1400" kern="0" dirty="0" smtClean="0"/>
          </a:p>
          <a:p>
            <a:pPr marL="12700" indent="0"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de-CH" sz="1400" kern="0" dirty="0" err="1" smtClean="0"/>
              <a:t>gravel</a:t>
            </a:r>
            <a:endParaRPr lang="de-CH" sz="1400" kern="0" dirty="0" smtClean="0"/>
          </a:p>
          <a:p>
            <a:pPr marL="12700" indent="0">
              <a:spcBef>
                <a:spcPts val="0"/>
              </a:spcBef>
              <a:spcAft>
                <a:spcPts val="600"/>
              </a:spcAft>
              <a:buFontTx/>
              <a:buNone/>
            </a:pPr>
            <a:endParaRPr lang="de-CH" sz="1400" kern="0" dirty="0" smtClean="0"/>
          </a:p>
          <a:p>
            <a:pPr marL="12700" indent="0">
              <a:spcBef>
                <a:spcPts val="0"/>
              </a:spcBef>
              <a:buFontTx/>
              <a:buNone/>
            </a:pPr>
            <a:endParaRPr lang="de-CH" sz="1400" b="1" kern="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FontTx/>
              <a:buNone/>
            </a:pPr>
            <a:endParaRPr lang="de-CH" sz="1400" b="1" kern="0" dirty="0"/>
          </a:p>
        </p:txBody>
      </p:sp>
      <p:sp>
        <p:nvSpPr>
          <p:cNvPr id="22" name="Espace réservé du contenu 2"/>
          <p:cNvSpPr txBox="1">
            <a:spLocks/>
          </p:cNvSpPr>
          <p:nvPr/>
        </p:nvSpPr>
        <p:spPr bwMode="auto">
          <a:xfrm>
            <a:off x="2506240" y="2317147"/>
            <a:ext cx="886721" cy="1282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600">
                <a:solidFill>
                  <a:schemeClr val="tx1"/>
                </a:solidFill>
                <a:latin typeface="+mn-lt"/>
              </a:defRPr>
            </a:lvl9pPr>
          </a:lstStyle>
          <a:p>
            <a:pPr marL="12700" indent="0">
              <a:spcBef>
                <a:spcPts val="0"/>
              </a:spcBef>
              <a:spcAft>
                <a:spcPts val="600"/>
              </a:spcAft>
              <a:buFontTx/>
              <a:buNone/>
            </a:pPr>
            <a:endParaRPr lang="de-CH" sz="1400" kern="0" dirty="0" smtClean="0"/>
          </a:p>
          <a:p>
            <a:pPr marL="12700" indent="0"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de-CH" sz="1400" kern="0" dirty="0" err="1" smtClean="0"/>
              <a:t>with</a:t>
            </a:r>
            <a:endParaRPr lang="de-CH" sz="1400" kern="0" dirty="0" smtClean="0"/>
          </a:p>
          <a:p>
            <a:pPr marL="12700" indent="0">
              <a:spcBef>
                <a:spcPts val="0"/>
              </a:spcBef>
              <a:spcAft>
                <a:spcPts val="600"/>
              </a:spcAft>
              <a:buFontTx/>
              <a:buNone/>
            </a:pPr>
            <a:endParaRPr lang="de-CH" sz="1400" kern="0" dirty="0" smtClean="0"/>
          </a:p>
          <a:p>
            <a:pPr marL="12700" indent="0">
              <a:spcBef>
                <a:spcPts val="0"/>
              </a:spcBef>
              <a:buFontTx/>
              <a:buNone/>
            </a:pPr>
            <a:endParaRPr lang="de-CH" sz="1400" b="1" kern="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FontTx/>
              <a:buNone/>
            </a:pPr>
            <a:endParaRPr lang="de-CH" sz="1400" b="1" kern="0" dirty="0"/>
          </a:p>
        </p:txBody>
      </p:sp>
      <p:sp>
        <p:nvSpPr>
          <p:cNvPr id="25" name="Espace réservé du contenu 2"/>
          <p:cNvSpPr txBox="1">
            <a:spLocks/>
          </p:cNvSpPr>
          <p:nvPr/>
        </p:nvSpPr>
        <p:spPr bwMode="auto">
          <a:xfrm>
            <a:off x="3266270" y="2329394"/>
            <a:ext cx="2025810" cy="1282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600">
                <a:solidFill>
                  <a:schemeClr val="tx1"/>
                </a:solidFill>
                <a:latin typeface="+mn-lt"/>
              </a:defRPr>
            </a:lvl9pPr>
          </a:lstStyle>
          <a:p>
            <a:pPr marL="12700" indent="0"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de-CH" sz="1400" kern="0" dirty="0" err="1"/>
              <a:t>l</a:t>
            </a:r>
            <a:r>
              <a:rPr lang="de-CH" sz="1400" kern="0" dirty="0" err="1" smtClean="0"/>
              <a:t>ittle</a:t>
            </a:r>
            <a:r>
              <a:rPr lang="de-CH" sz="1400" kern="0" dirty="0" smtClean="0"/>
              <a:t> (&lt;15%)</a:t>
            </a:r>
          </a:p>
          <a:p>
            <a:pPr marL="12700" indent="0"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de-CH" sz="1400" kern="0" dirty="0"/>
              <a:t>a</a:t>
            </a:r>
            <a:r>
              <a:rPr lang="de-CH" sz="1400" kern="0" dirty="0" smtClean="0"/>
              <a:t>bundant (15-30%)</a:t>
            </a:r>
          </a:p>
          <a:p>
            <a:pPr marL="12700" indent="0"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de-CH" sz="1400" kern="0" dirty="0" err="1"/>
              <a:t>m</a:t>
            </a:r>
            <a:r>
              <a:rPr lang="de-CH" sz="1400" kern="0" dirty="0" err="1" smtClean="0"/>
              <a:t>uch</a:t>
            </a:r>
            <a:r>
              <a:rPr lang="de-CH" sz="1400" kern="0" dirty="0" smtClean="0"/>
              <a:t> (31-50%)</a:t>
            </a:r>
          </a:p>
          <a:p>
            <a:pPr marL="12700" indent="0">
              <a:spcBef>
                <a:spcPts val="0"/>
              </a:spcBef>
              <a:spcAft>
                <a:spcPts val="600"/>
              </a:spcAft>
              <a:buFontTx/>
              <a:buNone/>
            </a:pPr>
            <a:endParaRPr lang="de-CH" sz="1400" kern="0" dirty="0" smtClean="0"/>
          </a:p>
          <a:p>
            <a:pPr marL="12700" indent="0">
              <a:spcBef>
                <a:spcPts val="0"/>
              </a:spcBef>
              <a:buFontTx/>
              <a:buNone/>
            </a:pPr>
            <a:endParaRPr lang="de-CH" sz="1400" b="1" kern="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FontTx/>
              <a:buNone/>
            </a:pPr>
            <a:endParaRPr lang="de-CH" sz="1400" b="1" kern="0" dirty="0"/>
          </a:p>
        </p:txBody>
      </p:sp>
      <p:sp>
        <p:nvSpPr>
          <p:cNvPr id="26" name="Espace réservé du contenu 2"/>
          <p:cNvSpPr txBox="1">
            <a:spLocks/>
          </p:cNvSpPr>
          <p:nvPr/>
        </p:nvSpPr>
        <p:spPr bwMode="auto">
          <a:xfrm>
            <a:off x="5184597" y="2328769"/>
            <a:ext cx="1323671" cy="1282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600">
                <a:solidFill>
                  <a:schemeClr val="tx1"/>
                </a:solidFill>
                <a:latin typeface="+mn-lt"/>
              </a:defRPr>
            </a:lvl9pPr>
          </a:lstStyle>
          <a:p>
            <a:pPr marL="12700" indent="0">
              <a:spcBef>
                <a:spcPts val="0"/>
              </a:spcBef>
              <a:spcAft>
                <a:spcPts val="600"/>
              </a:spcAft>
              <a:buFontTx/>
              <a:buNone/>
            </a:pPr>
            <a:endParaRPr lang="de-CH" sz="1400" kern="0" dirty="0" smtClean="0"/>
          </a:p>
          <a:p>
            <a:pPr marL="12700" indent="0"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de-CH" sz="1400" kern="0" dirty="0" err="1" smtClean="0"/>
              <a:t>sand</a:t>
            </a:r>
            <a:endParaRPr lang="de-CH" sz="1400" kern="0" dirty="0" smtClean="0"/>
          </a:p>
          <a:p>
            <a:pPr marL="12700" indent="0">
              <a:spcBef>
                <a:spcPts val="0"/>
              </a:spcBef>
              <a:spcAft>
                <a:spcPts val="600"/>
              </a:spcAft>
              <a:buFontTx/>
              <a:buNone/>
            </a:pPr>
            <a:endParaRPr lang="de-CH" sz="1400" kern="0" dirty="0" smtClean="0"/>
          </a:p>
          <a:p>
            <a:pPr marL="12700" indent="0">
              <a:spcBef>
                <a:spcPts val="0"/>
              </a:spcBef>
              <a:buFontTx/>
              <a:buNone/>
            </a:pPr>
            <a:endParaRPr lang="de-CH" sz="1400" b="1" kern="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FontTx/>
              <a:buNone/>
            </a:pPr>
            <a:endParaRPr lang="de-CH" sz="1400" b="1" kern="0" dirty="0"/>
          </a:p>
        </p:txBody>
      </p:sp>
      <p:sp>
        <p:nvSpPr>
          <p:cNvPr id="28" name="Espace réservé du contenu 2"/>
          <p:cNvSpPr txBox="1">
            <a:spLocks/>
          </p:cNvSpPr>
          <p:nvPr/>
        </p:nvSpPr>
        <p:spPr bwMode="auto">
          <a:xfrm>
            <a:off x="5984633" y="2329394"/>
            <a:ext cx="1323671" cy="1282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600">
                <a:solidFill>
                  <a:schemeClr val="tx1"/>
                </a:solidFill>
                <a:latin typeface="+mn-lt"/>
              </a:defRPr>
            </a:lvl9pPr>
          </a:lstStyle>
          <a:p>
            <a:pPr marL="12700" indent="0">
              <a:spcBef>
                <a:spcPts val="0"/>
              </a:spcBef>
              <a:spcAft>
                <a:spcPts val="600"/>
              </a:spcAft>
              <a:buFontTx/>
              <a:buNone/>
            </a:pPr>
            <a:endParaRPr lang="de-CH" sz="1400" kern="0" dirty="0" smtClean="0"/>
          </a:p>
          <a:p>
            <a:pPr marL="12700" indent="0"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de-CH" sz="1400" kern="0" dirty="0" err="1"/>
              <a:t>a</a:t>
            </a:r>
            <a:r>
              <a:rPr lang="de-CH" sz="1400" kern="0" dirty="0" err="1" smtClean="0"/>
              <a:t>nd</a:t>
            </a:r>
            <a:r>
              <a:rPr lang="de-CH" sz="1400" kern="0" dirty="0" smtClean="0"/>
              <a:t> </a:t>
            </a:r>
            <a:r>
              <a:rPr lang="de-CH" sz="1400" kern="0" dirty="0" err="1" smtClean="0"/>
              <a:t>with</a:t>
            </a:r>
            <a:endParaRPr lang="de-CH" sz="1400" kern="0" dirty="0" smtClean="0"/>
          </a:p>
          <a:p>
            <a:pPr marL="12700" indent="0">
              <a:spcBef>
                <a:spcPts val="0"/>
              </a:spcBef>
              <a:spcAft>
                <a:spcPts val="600"/>
              </a:spcAft>
              <a:buFontTx/>
              <a:buNone/>
            </a:pPr>
            <a:endParaRPr lang="de-CH" sz="1400" kern="0" dirty="0" smtClean="0"/>
          </a:p>
          <a:p>
            <a:pPr marL="12700" indent="0">
              <a:spcBef>
                <a:spcPts val="0"/>
              </a:spcBef>
              <a:buFontTx/>
              <a:buNone/>
            </a:pPr>
            <a:endParaRPr lang="de-CH" sz="1400" b="1" kern="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FontTx/>
              <a:buNone/>
            </a:pPr>
            <a:endParaRPr lang="de-CH" sz="1400" b="1" kern="0" dirty="0"/>
          </a:p>
        </p:txBody>
      </p:sp>
      <p:sp>
        <p:nvSpPr>
          <p:cNvPr id="29" name="Espace réservé du contenu 2"/>
          <p:cNvSpPr txBox="1">
            <a:spLocks/>
          </p:cNvSpPr>
          <p:nvPr/>
        </p:nvSpPr>
        <p:spPr bwMode="auto">
          <a:xfrm>
            <a:off x="7048593" y="2172138"/>
            <a:ext cx="1843887" cy="1282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Char char="•"/>
              <a:defRPr sz="2600">
                <a:solidFill>
                  <a:schemeClr val="tx1"/>
                </a:solidFill>
                <a:latin typeface="+mn-lt"/>
              </a:defRPr>
            </a:lvl9pPr>
          </a:lstStyle>
          <a:p>
            <a:pPr marL="12700" indent="0"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de-CH" sz="1400" kern="0" dirty="0" err="1"/>
              <a:t>b</a:t>
            </a:r>
            <a:r>
              <a:rPr lang="de-CH" sz="1400" kern="0" dirty="0" err="1" smtClean="0"/>
              <a:t>oulders</a:t>
            </a:r>
            <a:endParaRPr lang="de-CH" sz="1400" kern="0" dirty="0" smtClean="0"/>
          </a:p>
          <a:p>
            <a:pPr marL="12700" indent="0"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de-CH" sz="1400" kern="0" dirty="0" err="1"/>
              <a:t>s</a:t>
            </a:r>
            <a:r>
              <a:rPr lang="de-CH" sz="1400" kern="0" dirty="0" err="1" smtClean="0"/>
              <a:t>tones</a:t>
            </a:r>
            <a:endParaRPr lang="de-CH" sz="1400" kern="0" dirty="0" smtClean="0"/>
          </a:p>
          <a:p>
            <a:pPr marL="12700" indent="0"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de-CH" sz="1400" kern="0" dirty="0" err="1" smtClean="0"/>
              <a:t>organic</a:t>
            </a:r>
            <a:r>
              <a:rPr lang="de-CH" sz="1400" kern="0" dirty="0" smtClean="0"/>
              <a:t> additives</a:t>
            </a:r>
          </a:p>
          <a:p>
            <a:pPr marL="12700" indent="0"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de-CH" sz="1400" kern="0" dirty="0" err="1" smtClean="0"/>
              <a:t>peat</a:t>
            </a:r>
            <a:endParaRPr lang="de-CH" sz="1400" kern="0" dirty="0" smtClean="0"/>
          </a:p>
          <a:p>
            <a:pPr marL="12700" indent="0">
              <a:spcBef>
                <a:spcPts val="0"/>
              </a:spcBef>
              <a:spcAft>
                <a:spcPts val="600"/>
              </a:spcAft>
              <a:buFontTx/>
              <a:buNone/>
            </a:pPr>
            <a:endParaRPr lang="de-CH" sz="1400" kern="0" dirty="0" smtClean="0"/>
          </a:p>
          <a:p>
            <a:pPr marL="12700" indent="0">
              <a:spcBef>
                <a:spcPts val="0"/>
              </a:spcBef>
              <a:buFontTx/>
              <a:buNone/>
            </a:pPr>
            <a:endParaRPr lang="de-CH" sz="1400" b="1" kern="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FontTx/>
              <a:buNone/>
            </a:pPr>
            <a:endParaRPr lang="de-CH" sz="1400" b="1" kern="0" dirty="0"/>
          </a:p>
        </p:txBody>
      </p:sp>
      <p:cxnSp>
        <p:nvCxnSpPr>
          <p:cNvPr id="3" name="Gerader Verbinder 2"/>
          <p:cNvCxnSpPr/>
          <p:nvPr/>
        </p:nvCxnSpPr>
        <p:spPr bwMode="auto">
          <a:xfrm>
            <a:off x="1345403" y="2572779"/>
            <a:ext cx="274269" cy="24081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Gerader Verbinder 5"/>
          <p:cNvCxnSpPr/>
          <p:nvPr/>
        </p:nvCxnSpPr>
        <p:spPr bwMode="auto">
          <a:xfrm>
            <a:off x="1345403" y="2812012"/>
            <a:ext cx="274269" cy="15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r Verbinder 10"/>
          <p:cNvCxnSpPr/>
          <p:nvPr/>
        </p:nvCxnSpPr>
        <p:spPr bwMode="auto">
          <a:xfrm flipH="1">
            <a:off x="1345403" y="2794404"/>
            <a:ext cx="274269" cy="26257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Gerader Verbinder 29"/>
          <p:cNvCxnSpPr/>
          <p:nvPr/>
        </p:nvCxnSpPr>
        <p:spPr bwMode="auto">
          <a:xfrm>
            <a:off x="2281507" y="2767832"/>
            <a:ext cx="274269" cy="15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Gerader Verbinder 33"/>
          <p:cNvCxnSpPr/>
          <p:nvPr/>
        </p:nvCxnSpPr>
        <p:spPr bwMode="auto">
          <a:xfrm>
            <a:off x="2987824" y="2767832"/>
            <a:ext cx="274269" cy="15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Gerader Verbinder 35"/>
          <p:cNvCxnSpPr/>
          <p:nvPr/>
        </p:nvCxnSpPr>
        <p:spPr bwMode="auto">
          <a:xfrm>
            <a:off x="5737891" y="2780532"/>
            <a:ext cx="274269" cy="15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Gerader Verbinder 36"/>
          <p:cNvCxnSpPr/>
          <p:nvPr/>
        </p:nvCxnSpPr>
        <p:spPr bwMode="auto">
          <a:xfrm>
            <a:off x="4945803" y="2552038"/>
            <a:ext cx="274269" cy="24081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Gerader Verbinder 37"/>
          <p:cNvCxnSpPr/>
          <p:nvPr/>
        </p:nvCxnSpPr>
        <p:spPr bwMode="auto">
          <a:xfrm>
            <a:off x="4945803" y="2791271"/>
            <a:ext cx="274269" cy="15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Gerader Verbinder 38"/>
          <p:cNvCxnSpPr/>
          <p:nvPr/>
        </p:nvCxnSpPr>
        <p:spPr bwMode="auto">
          <a:xfrm flipH="1">
            <a:off x="4945803" y="2773663"/>
            <a:ext cx="274269" cy="26257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r Verbinder 42"/>
          <p:cNvCxnSpPr/>
          <p:nvPr/>
        </p:nvCxnSpPr>
        <p:spPr bwMode="auto">
          <a:xfrm flipV="1">
            <a:off x="3001288" y="2512738"/>
            <a:ext cx="297275" cy="2550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Gerader Verbinder 44"/>
          <p:cNvCxnSpPr/>
          <p:nvPr/>
        </p:nvCxnSpPr>
        <p:spPr bwMode="auto">
          <a:xfrm>
            <a:off x="2983647" y="2767832"/>
            <a:ext cx="314916" cy="32208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Gerader Verbinder 46"/>
          <p:cNvCxnSpPr/>
          <p:nvPr/>
        </p:nvCxnSpPr>
        <p:spPr bwMode="auto">
          <a:xfrm flipV="1">
            <a:off x="6827660" y="2619245"/>
            <a:ext cx="248460" cy="14690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Gerader Verbinder 47"/>
          <p:cNvCxnSpPr/>
          <p:nvPr/>
        </p:nvCxnSpPr>
        <p:spPr bwMode="auto">
          <a:xfrm flipV="1">
            <a:off x="6841124" y="2336806"/>
            <a:ext cx="242592" cy="4293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Gerader Verbinder 48"/>
          <p:cNvCxnSpPr/>
          <p:nvPr/>
        </p:nvCxnSpPr>
        <p:spPr bwMode="auto">
          <a:xfrm>
            <a:off x="6823483" y="2766151"/>
            <a:ext cx="252637" cy="4289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Gerader Verbinder 59"/>
          <p:cNvCxnSpPr/>
          <p:nvPr/>
        </p:nvCxnSpPr>
        <p:spPr bwMode="auto">
          <a:xfrm>
            <a:off x="6841124" y="2791271"/>
            <a:ext cx="207469" cy="10094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9152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Datenmodelle (DM) der LG&#10;Modèles de données (MD) du SGN&#10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Datenmodelle (DM) der LG&#10;Modèles de données (MD) du SGN&#10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Datenmodelle (DM) der LG&#10;Modèles de données (MD) du SGN&#10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Datenmodelle (DM) der LG&#10;Modèles de données (MD) du SGN&#10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ATWORKEXPRESSIONTAG" val="Datenmodelle (DM) der LG&#10;Modèles de données (MD) du SGN&#10;"/>
</p:tagLst>
</file>

<file path=ppt/theme/theme1.xml><?xml version="1.0" encoding="utf-8"?>
<a:theme xmlns:a="http://schemas.openxmlformats.org/drawingml/2006/main" name="CD-Bund-swisstopo-DEU">
  <a:themeElements>
    <a:clrScheme name="CD-Bund-swisstopo-DEU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D-Bund-swisstopo-DE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D-Bund-swisstopo-DEU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-Bund-swisstopo-DEU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-Bund-swisstopo-DEU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-Bund-swisstopo-DEU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-Bund-swisstopo-DEU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-Bund-swisstopo-DEU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D-Bund-swisstopo-DEU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D-Bund-swisstopo-DEU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D-Bund-swisstopo-DEU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D-Bund-swisstopo-DEU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D-Bund-swisstopo-DEU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D-Bund-swisstopo-DEU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CD-Bund-swisstopo-DEU</Template>
  <TotalTime>0</TotalTime>
  <Words>976</Words>
  <Application>Microsoft Office PowerPoint</Application>
  <PresentationFormat>Bildschirmpräsentation (4:3)</PresentationFormat>
  <Paragraphs>218</Paragraphs>
  <Slides>37</Slides>
  <Notes>29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4" baseType="lpstr">
      <vt:lpstr>Arial</vt:lpstr>
      <vt:lpstr>Arial Unicode MS</vt:lpstr>
      <vt:lpstr>Calibri</vt:lpstr>
      <vt:lpstr>Frutiger LT Pro 45 Light</vt:lpstr>
      <vt:lpstr>Times</vt:lpstr>
      <vt:lpstr>Wingdings</vt:lpstr>
      <vt:lpstr>CD-Bund-swisstopo-DEU</vt:lpstr>
      <vt:lpstr>PowerPoint-Präsentation</vt:lpstr>
      <vt:lpstr>SGS Tasks </vt:lpstr>
      <vt:lpstr>PowerPoint-Präsentation</vt:lpstr>
      <vt:lpstr>Issues with available data  </vt:lpstr>
      <vt:lpstr>PowerPoint-Präsentation</vt:lpstr>
      <vt:lpstr>PowerPoint-Präsentation</vt:lpstr>
      <vt:lpstr>Availability of geological, geotechnical, hydrogeological and geophysical data </vt:lpstr>
      <vt:lpstr>Statistics of the captured borehole data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swisstopo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lton</dc:creator>
  <cp:lastModifiedBy>Volken Stefan swisstopo</cp:lastModifiedBy>
  <cp:revision>925</cp:revision>
  <cp:lastPrinted>2018-11-13T13:40:40Z</cp:lastPrinted>
  <dcterms:created xsi:type="dcterms:W3CDTF">2009-08-27T14:16:06Z</dcterms:created>
  <dcterms:modified xsi:type="dcterms:W3CDTF">2019-01-22T07:39:21Z</dcterms:modified>
</cp:coreProperties>
</file>